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mc="http://schemas.openxmlformats.org/markup-compatibility/2006" xmlns:mv="urn:schemas-microsoft-com:mac:vml" xmlns:p14="http://schemas.microsoft.com/office/powerpoint/2010/main" xmlns="" val="0"/>
    </p:ext>
    <p:ext uri="{D31A062A-798A-4329-ABDD-BBA856620510}">
      <p14:defaultImageDpi xmlns:mc="http://schemas.openxmlformats.org/markup-compatibility/2006" xmlns:mv="urn:schemas-microsoft-com:mac:vml"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90" d="100"/>
          <a:sy n="90" d="100"/>
        </p:scale>
        <p:origin x="-1234" y="-1661"/>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908CFD-3E21-2242-8E21-920758EF9B7B}" type="datetimeFigureOut">
              <a:rPr lang="en-US" smtClean="0"/>
              <a:pPr/>
              <a:t>12/23/2011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598DE7-FFBB-1C4D-922B-32413DC0F8AB}"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377634510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smtClean="0">
              <a:cs typeface="+mn-cs"/>
            </a:endParaRPr>
          </a:p>
        </p:txBody>
      </p:sp>
      <p:sp>
        <p:nvSpPr>
          <p:cNvPr id="4" name="Slide Number Placeholder 3"/>
          <p:cNvSpPr>
            <a:spLocks noGrp="1"/>
          </p:cNvSpPr>
          <p:nvPr>
            <p:ph type="sldNum" sz="quarter" idx="5"/>
          </p:nvPr>
        </p:nvSpPr>
        <p:spPr/>
        <p:txBody>
          <a:bodyPr/>
          <a:lstStyle/>
          <a:p>
            <a:pPr>
              <a:defRPr/>
            </a:pPr>
            <a:fld id="{49B471BB-9824-9C40-B118-EE006A836F1D}" type="slidenum">
              <a:rPr lang="en-US"/>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1598DE7-FFBB-1C4D-922B-32413DC0F8AB}" type="slidenum">
              <a:rPr lang="en-US" smtClean="0"/>
              <a:pPr/>
              <a:t>20</a:t>
            </a:fld>
            <a:endParaRPr lang="en-US"/>
          </a:p>
        </p:txBody>
      </p:sp>
    </p:spTree>
    <p:extLst>
      <p:ext uri="{BB962C8B-B14F-4D97-AF65-F5344CB8AC3E}">
        <p14:creationId xmlns:mc="http://schemas.openxmlformats.org/markup-compatibility/2006" xmlns:mv="urn:schemas-microsoft-com:mac:vml" xmlns:p14="http://schemas.microsoft.com/office/powerpoint/2010/main" xmlns="" val="1476781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2018999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824505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2946424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322885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1044976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2474074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1761238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2620896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826407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3597011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9E6586-9466-7F47-B6BF-12388C05DB82}" type="datetimeFigureOut">
              <a:rPr lang="en-US" smtClean="0"/>
              <a:pPr/>
              <a:t>12/23/2011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1699949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9E6586-9466-7F47-B6BF-12388C05DB82}" type="datetimeFigureOut">
              <a:rPr lang="en-US" smtClean="0"/>
              <a:pPr/>
              <a:t>12/23/2011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4DCF16-EFA4-5D48-AB7B-4202B7717841}"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3121215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coe.ohio-state.edu/who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pPr>
              <a:defRPr/>
            </a:pPr>
            <a:r>
              <a:rPr lang="en-US"/>
              <a:t>W. K. Hoy © 2003, 2008, 2011</a:t>
            </a:r>
          </a:p>
        </p:txBody>
      </p:sp>
      <p:sp>
        <p:nvSpPr>
          <p:cNvPr id="174082" name="Rectangle 2"/>
          <p:cNvSpPr>
            <a:spLocks noGrp="1" noChangeArrowheads="1"/>
          </p:cNvSpPr>
          <p:nvPr>
            <p:ph type="title"/>
          </p:nvPr>
        </p:nvSpPr>
        <p:spPr>
          <a:xfrm>
            <a:off x="381000" y="0"/>
            <a:ext cx="8610600" cy="6400800"/>
          </a:xfrm>
        </p:spPr>
        <p:txBody>
          <a:bodyPr/>
          <a:lstStyle/>
          <a:p>
            <a:pPr eaLnBrk="1" hangingPunct="1">
              <a:defRPr/>
            </a:pPr>
            <a:r>
              <a:rPr lang="en-US" dirty="0" smtClean="0">
                <a:solidFill>
                  <a:schemeClr val="bg2"/>
                </a:solidFill>
                <a:effectLst>
                  <a:outerShdw blurRad="38100" dist="38100" dir="2700000" algn="tl">
                    <a:srgbClr val="000000"/>
                  </a:outerShdw>
                </a:effectLst>
                <a:cs typeface="+mj-cs"/>
              </a:rPr>
              <a:t/>
            </a:r>
            <a:br>
              <a:rPr lang="en-US" dirty="0" smtClean="0">
                <a:solidFill>
                  <a:schemeClr val="bg2"/>
                </a:solidFill>
                <a:effectLst>
                  <a:outerShdw blurRad="38100" dist="38100" dir="2700000" algn="tl">
                    <a:srgbClr val="000000"/>
                  </a:outerShdw>
                </a:effectLst>
                <a:cs typeface="+mj-cs"/>
              </a:rPr>
            </a:br>
            <a:r>
              <a:rPr lang="en-US" sz="4800" dirty="0" smtClean="0">
                <a:solidFill>
                  <a:srgbClr val="000000"/>
                </a:solidFill>
                <a:latin typeface="Palatino"/>
                <a:cs typeface="Palatino"/>
              </a:rPr>
              <a:t>Chapter 5</a:t>
            </a:r>
            <a:br>
              <a:rPr lang="en-US" sz="4800" dirty="0" smtClean="0">
                <a:solidFill>
                  <a:srgbClr val="000000"/>
                </a:solidFill>
                <a:latin typeface="Palatino"/>
                <a:cs typeface="Palatino"/>
              </a:rPr>
            </a:br>
            <a:r>
              <a:rPr lang="en-US" dirty="0" smtClean="0">
                <a:solidFill>
                  <a:srgbClr val="7F7F7F"/>
                </a:solidFill>
                <a:cs typeface="+mj-cs"/>
              </a:rPr>
              <a:t/>
            </a:r>
            <a:br>
              <a:rPr lang="en-US" dirty="0" smtClean="0">
                <a:solidFill>
                  <a:srgbClr val="7F7F7F"/>
                </a:solidFill>
                <a:cs typeface="+mj-cs"/>
              </a:rPr>
            </a:br>
            <a:r>
              <a:rPr lang="en-US" sz="4800" dirty="0" smtClean="0">
                <a:solidFill>
                  <a:srgbClr val="000000"/>
                </a:solidFill>
                <a:latin typeface="Palatino"/>
                <a:cs typeface="Palatino"/>
              </a:rPr>
              <a:t>Organizational Culture of</a:t>
            </a:r>
            <a:br>
              <a:rPr lang="en-US" sz="4800" dirty="0" smtClean="0">
                <a:solidFill>
                  <a:srgbClr val="000000"/>
                </a:solidFill>
                <a:latin typeface="Palatino"/>
                <a:cs typeface="Palatino"/>
              </a:rPr>
            </a:br>
            <a:r>
              <a:rPr lang="en-US" sz="4800" dirty="0" smtClean="0">
                <a:solidFill>
                  <a:srgbClr val="000000"/>
                </a:solidFill>
                <a:latin typeface="Palatino"/>
                <a:cs typeface="Palatino"/>
              </a:rPr>
              <a:t>Schools</a:t>
            </a:r>
            <a:r>
              <a:rPr lang="en-US" sz="4800" dirty="0" smtClean="0">
                <a:solidFill>
                  <a:srgbClr val="7F7F7F"/>
                </a:solidFill>
                <a:latin typeface="Palatino"/>
                <a:cs typeface="Palatino"/>
              </a:rPr>
              <a:t/>
            </a:r>
            <a:br>
              <a:rPr lang="en-US" sz="4800" dirty="0" smtClean="0">
                <a:solidFill>
                  <a:srgbClr val="7F7F7F"/>
                </a:solidFill>
                <a:latin typeface="Palatino"/>
                <a:cs typeface="Palatino"/>
              </a:rPr>
            </a:br>
            <a:r>
              <a:rPr lang="en-US" sz="4800" dirty="0" smtClean="0">
                <a:solidFill>
                  <a:srgbClr val="7F7F7F"/>
                </a:solidFill>
                <a:effectLst>
                  <a:outerShdw blurRad="38100" dist="38100" dir="2700000" algn="tl">
                    <a:srgbClr val="000000"/>
                  </a:outerShdw>
                </a:effectLst>
                <a:latin typeface="Palatino"/>
                <a:cs typeface="Palatino"/>
              </a:rPr>
              <a:t> </a:t>
            </a:r>
          </a:p>
        </p:txBody>
      </p:sp>
      <p:sp>
        <p:nvSpPr>
          <p:cNvPr id="174084"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Tree>
    <p:extLst>
      <p:ext uri="{BB962C8B-B14F-4D97-AF65-F5344CB8AC3E}">
        <p14:creationId xmlns:mc="http://schemas.openxmlformats.org/markup-compatibility/2006" xmlns:mv="urn:schemas-microsoft-com:mac:vml" xmlns:p14="http://schemas.microsoft.com/office/powerpoint/2010/main" xmlns="" val="11412379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4082">
                                            <p:txEl>
                                              <p:pRg st="0" end="0"/>
                                            </p:txEl>
                                          </p:spTgt>
                                        </p:tgtEl>
                                        <p:attrNameLst>
                                          <p:attrName>style.visibility</p:attrName>
                                        </p:attrNameLst>
                                      </p:cBhvr>
                                      <p:to>
                                        <p:strVal val="visible"/>
                                      </p:to>
                                    </p:set>
                                    <p:anim calcmode="lin" valueType="num">
                                      <p:cBhvr additive="base">
                                        <p:cTn id="7" dur="500" fill="hold"/>
                                        <p:tgtEl>
                                          <p:spTgt spid="17408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408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2"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Footer Placeholder 4"/>
          <p:cNvSpPr>
            <a:spLocks noGrp="1"/>
          </p:cNvSpPr>
          <p:nvPr>
            <p:ph type="ftr" sz="quarter" idx="11"/>
          </p:nvPr>
        </p:nvSpPr>
        <p:spPr/>
        <p:txBody>
          <a:bodyPr/>
          <a:lstStyle/>
          <a:p>
            <a:pPr>
              <a:defRPr/>
            </a:pPr>
            <a:r>
              <a:rPr lang="en-US"/>
              <a:t>W. K. Hoy © 2003, 2008, 2011</a:t>
            </a:r>
          </a:p>
        </p:txBody>
      </p:sp>
      <p:sp>
        <p:nvSpPr>
          <p:cNvPr id="208898" name="Rectangle 2"/>
          <p:cNvSpPr>
            <a:spLocks noGrp="1" noChangeArrowheads="1"/>
          </p:cNvSpPr>
          <p:nvPr>
            <p:ph type="title"/>
          </p:nvPr>
        </p:nvSpPr>
        <p:spPr>
          <a:xfrm>
            <a:off x="228600" y="-228600"/>
            <a:ext cx="8915400" cy="1143000"/>
          </a:xfrm>
        </p:spPr>
        <p:txBody>
          <a:bodyPr/>
          <a:lstStyle/>
          <a:p>
            <a:pPr eaLnBrk="1" hangingPunct="1">
              <a:defRPr/>
            </a:pPr>
            <a:r>
              <a:rPr lang="en-US" sz="4000" dirty="0" smtClean="0">
                <a:solidFill>
                  <a:srgbClr val="000000"/>
                </a:solidFill>
                <a:cs typeface="+mj-cs"/>
              </a:rPr>
              <a:t>Organizational Cult</a:t>
            </a:r>
            <a:r>
              <a:rPr lang="en-US" sz="3200" dirty="0" smtClean="0">
                <a:solidFill>
                  <a:srgbClr val="000000"/>
                </a:solidFill>
                <a:cs typeface="+mj-cs"/>
              </a:rPr>
              <a:t>ure</a:t>
            </a:r>
            <a:r>
              <a:rPr lang="en-US" dirty="0" smtClean="0">
                <a:solidFill>
                  <a:srgbClr val="000000"/>
                </a:solidFill>
                <a:cs typeface="+mj-cs"/>
              </a:rPr>
              <a:t> </a:t>
            </a:r>
          </a:p>
        </p:txBody>
      </p:sp>
      <p:sp>
        <p:nvSpPr>
          <p:cNvPr id="208899" name="Rectangle 3"/>
          <p:cNvSpPr>
            <a:spLocks noGrp="1" noChangeArrowheads="1"/>
          </p:cNvSpPr>
          <p:nvPr>
            <p:ph type="body" idx="1"/>
          </p:nvPr>
        </p:nvSpPr>
        <p:spPr>
          <a:xfrm>
            <a:off x="-638509" y="533400"/>
            <a:ext cx="9601200" cy="5638800"/>
          </a:xfrm>
        </p:spPr>
        <p:txBody>
          <a:bodyPr>
            <a:normAutofit lnSpcReduction="10000"/>
          </a:bodyPr>
          <a:lstStyle/>
          <a:p>
            <a:pPr marL="1371600" lvl="2" indent="-457200" algn="just" eaLnBrk="1" hangingPunct="1">
              <a:lnSpc>
                <a:spcPct val="96000"/>
              </a:lnSpc>
              <a:buFontTx/>
              <a:buNone/>
              <a:defRPr/>
            </a:pPr>
            <a:endParaRPr lang="en-US" sz="2000" dirty="0" smtClean="0"/>
          </a:p>
          <a:p>
            <a:pPr marL="1371600" lvl="2" indent="-457200" algn="just" eaLnBrk="1" hangingPunct="1">
              <a:lnSpc>
                <a:spcPct val="96000"/>
              </a:lnSpc>
              <a:buFontTx/>
              <a:buNone/>
              <a:defRPr/>
            </a:pPr>
            <a:r>
              <a:rPr lang="en-US" sz="3200" dirty="0" smtClean="0"/>
              <a:t>Definitions:</a:t>
            </a:r>
          </a:p>
          <a:p>
            <a:pPr marL="1371600" lvl="2" indent="-457200" algn="just" eaLnBrk="1" hangingPunct="1">
              <a:lnSpc>
                <a:spcPct val="96000"/>
              </a:lnSpc>
              <a:buFontTx/>
              <a:buNone/>
              <a:defRPr/>
            </a:pPr>
            <a:r>
              <a:rPr lang="en-US" sz="2000" dirty="0" smtClean="0"/>
              <a:t>Henry </a:t>
            </a:r>
            <a:r>
              <a:rPr lang="en-US" sz="2000" dirty="0" err="1" smtClean="0"/>
              <a:t>Mintzberg</a:t>
            </a:r>
            <a:r>
              <a:rPr lang="en-US" sz="2000" dirty="0" smtClean="0"/>
              <a:t> (1989) refers to culture as organization ideology, or </a:t>
            </a:r>
            <a:r>
              <a:rPr lang="ja-JP" altLang="en-US" sz="2000" dirty="0" smtClean="0">
                <a:latin typeface="Arial"/>
              </a:rPr>
              <a:t>“</a:t>
            </a:r>
            <a:r>
              <a:rPr lang="en-US" sz="2000" dirty="0" smtClean="0"/>
              <a:t>the </a:t>
            </a:r>
            <a:r>
              <a:rPr lang="en-US" sz="2000" i="1" dirty="0" smtClean="0"/>
              <a:t>traditions and beliefs of an organization that distinguish it from other organizations and infuse a certain life into the skeleton of its structure</a:t>
            </a:r>
            <a:r>
              <a:rPr lang="en-US" sz="2000" dirty="0" smtClean="0"/>
              <a:t>.</a:t>
            </a:r>
            <a:r>
              <a:rPr lang="ja-JP" altLang="en-US" sz="2000" dirty="0" smtClean="0">
                <a:latin typeface="Arial"/>
              </a:rPr>
              <a:t>”</a:t>
            </a:r>
            <a:r>
              <a:rPr lang="en-US" sz="2000" dirty="0" smtClean="0"/>
              <a:t> </a:t>
            </a:r>
          </a:p>
          <a:p>
            <a:pPr marL="1371600" lvl="2" indent="-457200" algn="just" eaLnBrk="1" hangingPunct="1">
              <a:lnSpc>
                <a:spcPct val="96000"/>
              </a:lnSpc>
              <a:buFontTx/>
              <a:buNone/>
              <a:defRPr/>
            </a:pPr>
            <a:endParaRPr lang="en-US" sz="2000" dirty="0" smtClean="0"/>
          </a:p>
          <a:p>
            <a:pPr marL="1371600" lvl="2" indent="-457200" algn="just" eaLnBrk="1" hangingPunct="1">
              <a:lnSpc>
                <a:spcPct val="96000"/>
              </a:lnSpc>
              <a:buFontTx/>
              <a:buNone/>
              <a:defRPr/>
            </a:pPr>
            <a:r>
              <a:rPr lang="en-US" sz="2000" dirty="0" smtClean="0"/>
              <a:t>Stephen Robbins (1998) defines organization culture as </a:t>
            </a:r>
            <a:r>
              <a:rPr lang="ja-JP" altLang="en-US" sz="2000" dirty="0" smtClean="0">
                <a:latin typeface="Arial"/>
              </a:rPr>
              <a:t>“</a:t>
            </a:r>
            <a:r>
              <a:rPr lang="en-US" sz="2000" dirty="0" smtClean="0"/>
              <a:t>a </a:t>
            </a:r>
            <a:r>
              <a:rPr lang="en-US" sz="2000" i="1" dirty="0" smtClean="0"/>
              <a:t>system of shared meaning held by members that distinguishes the organization from other organizations.</a:t>
            </a:r>
            <a:r>
              <a:rPr lang="en-US" sz="2000" dirty="0" smtClean="0"/>
              <a:t> </a:t>
            </a:r>
          </a:p>
          <a:p>
            <a:pPr marL="1371600" lvl="2" indent="-457200" algn="just" eaLnBrk="1" hangingPunct="1">
              <a:lnSpc>
                <a:spcPct val="96000"/>
              </a:lnSpc>
              <a:buFontTx/>
              <a:buNone/>
              <a:defRPr/>
            </a:pPr>
            <a:endParaRPr lang="en-US" sz="2000" dirty="0" smtClean="0"/>
          </a:p>
          <a:p>
            <a:pPr marL="1371600" lvl="2" indent="-457200" algn="just" eaLnBrk="1" hangingPunct="1">
              <a:lnSpc>
                <a:spcPct val="96000"/>
              </a:lnSpc>
              <a:buFontTx/>
              <a:buNone/>
              <a:defRPr/>
            </a:pPr>
            <a:r>
              <a:rPr lang="en-US" sz="2000" dirty="0" smtClean="0"/>
              <a:t>Edgar Schein (1992), however, argues that the culture should be reserved for a </a:t>
            </a:r>
            <a:r>
              <a:rPr lang="ja-JP" altLang="en-US" sz="2000" dirty="0" smtClean="0">
                <a:latin typeface="Arial"/>
              </a:rPr>
              <a:t>“</a:t>
            </a:r>
            <a:r>
              <a:rPr lang="en-US" sz="2000" i="1" dirty="0" smtClean="0"/>
              <a:t>deeper level of basic assumptions, values, and beliefs</a:t>
            </a:r>
            <a:r>
              <a:rPr lang="ja-JP" altLang="en-US" sz="2000" i="1" dirty="0" smtClean="0">
                <a:latin typeface="Arial"/>
              </a:rPr>
              <a:t>”</a:t>
            </a:r>
            <a:r>
              <a:rPr lang="en-US" sz="2000" i="1" dirty="0" smtClean="0"/>
              <a:t> that become shared and taken for granted as the organization continues to be successful</a:t>
            </a:r>
            <a:r>
              <a:rPr lang="en-US" sz="2000" dirty="0" smtClean="0"/>
              <a:t>.</a:t>
            </a:r>
          </a:p>
          <a:p>
            <a:pPr marL="1371600" lvl="2" indent="-457200" algn="just" eaLnBrk="1" hangingPunct="1">
              <a:lnSpc>
                <a:spcPct val="96000"/>
              </a:lnSpc>
              <a:buFontTx/>
              <a:buNone/>
              <a:defRPr/>
            </a:pPr>
            <a:endParaRPr lang="en-US" sz="2000" dirty="0" smtClean="0"/>
          </a:p>
          <a:p>
            <a:pPr marL="1371600" lvl="2" indent="-457200" algn="just" eaLnBrk="1" hangingPunct="1">
              <a:lnSpc>
                <a:spcPct val="96000"/>
              </a:lnSpc>
              <a:buFontTx/>
              <a:buNone/>
              <a:defRPr/>
            </a:pPr>
            <a:r>
              <a:rPr lang="en-US" sz="2000" dirty="0" smtClean="0"/>
              <a:t>Our general definition of </a:t>
            </a:r>
            <a:r>
              <a:rPr lang="en-US" sz="2000" b="1" dirty="0" smtClean="0"/>
              <a:t>organizational culture </a:t>
            </a:r>
            <a:r>
              <a:rPr lang="en-US" sz="2000" i="1" dirty="0" smtClean="0"/>
              <a:t>is a system of</a:t>
            </a:r>
            <a:r>
              <a:rPr lang="en-US" sz="2000" dirty="0" smtClean="0"/>
              <a:t> </a:t>
            </a:r>
            <a:r>
              <a:rPr lang="en-US" sz="2000" i="1" dirty="0" smtClean="0"/>
              <a:t>shared orientations that hold the unit together and give it a distinctive identity.</a:t>
            </a:r>
            <a:r>
              <a:rPr lang="en-US" sz="2000" dirty="0" smtClean="0">
                <a:solidFill>
                  <a:srgbClr val="000000"/>
                </a:solidFill>
              </a:rPr>
              <a:t> </a:t>
            </a:r>
          </a:p>
          <a:p>
            <a:pPr marL="1371600" lvl="2" indent="-457200" algn="just" eaLnBrk="1" hangingPunct="1">
              <a:lnSpc>
                <a:spcPct val="96000"/>
              </a:lnSpc>
              <a:buFontTx/>
              <a:buNone/>
              <a:defRPr/>
            </a:pPr>
            <a:r>
              <a:rPr lang="en-US" sz="2000" dirty="0" smtClean="0"/>
              <a:t>      Orientations are values, norms, and tacit assumptions.</a:t>
            </a:r>
          </a:p>
          <a:p>
            <a:pPr marL="609600" indent="-609600">
              <a:spcBef>
                <a:spcPct val="0"/>
              </a:spcBef>
              <a:buFontTx/>
              <a:buNone/>
              <a:defRPr/>
            </a:pPr>
            <a:endParaRPr lang="en-US" sz="1800" dirty="0" smtClean="0">
              <a:latin typeface="Times New Roman" charset="0"/>
              <a:cs typeface="+mn-cs"/>
            </a:endParaRPr>
          </a:p>
        </p:txBody>
      </p:sp>
      <p:sp>
        <p:nvSpPr>
          <p:cNvPr id="208900"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Tree>
    <p:extLst>
      <p:ext uri="{BB962C8B-B14F-4D97-AF65-F5344CB8AC3E}">
        <p14:creationId xmlns:mc="http://schemas.openxmlformats.org/markup-compatibility/2006" xmlns:mv="urn:schemas-microsoft-com:mac:vml" xmlns:p14="http://schemas.microsoft.com/office/powerpoint/2010/main" xmlns="" val="35367918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8899">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08899">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208899">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208899">
                                            <p:txEl>
                                              <p:pRg st="6" end="6"/>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08899">
                                            <p:txEl>
                                              <p:pRg st="8" end="8"/>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20889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9" grpId="0" build="p" bldLvl="2"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ooter Placeholder 4"/>
          <p:cNvSpPr>
            <a:spLocks noGrp="1"/>
          </p:cNvSpPr>
          <p:nvPr>
            <p:ph type="ftr" sz="quarter" idx="11"/>
          </p:nvPr>
        </p:nvSpPr>
        <p:spPr/>
        <p:txBody>
          <a:bodyPr/>
          <a:lstStyle/>
          <a:p>
            <a:pPr>
              <a:defRPr/>
            </a:pPr>
            <a:endParaRPr lang="en-US"/>
          </a:p>
        </p:txBody>
      </p:sp>
      <p:sp>
        <p:nvSpPr>
          <p:cNvPr id="207874" name="Rectangle 2"/>
          <p:cNvSpPr>
            <a:spLocks noGrp="1" noChangeArrowheads="1"/>
          </p:cNvSpPr>
          <p:nvPr>
            <p:ph type="title"/>
          </p:nvPr>
        </p:nvSpPr>
        <p:spPr>
          <a:xfrm>
            <a:off x="1143000" y="-304800"/>
            <a:ext cx="7772400" cy="1143000"/>
          </a:xfrm>
        </p:spPr>
        <p:txBody>
          <a:bodyPr/>
          <a:lstStyle/>
          <a:p>
            <a:pPr algn="l" eaLnBrk="1" hangingPunct="1">
              <a:defRPr/>
            </a:pPr>
            <a:r>
              <a:rPr lang="en-US" sz="4000" dirty="0" smtClean="0">
                <a:solidFill>
                  <a:srgbClr val="000000"/>
                </a:solidFill>
                <a:cs typeface="+mj-cs"/>
              </a:rPr>
              <a:t>Levels of Organizational Culture</a:t>
            </a:r>
          </a:p>
        </p:txBody>
      </p:sp>
      <p:sp>
        <p:nvSpPr>
          <p:cNvPr id="207875" name="Rectangle 3"/>
          <p:cNvSpPr>
            <a:spLocks noGrp="1" noChangeArrowheads="1"/>
          </p:cNvSpPr>
          <p:nvPr>
            <p:ph type="body" idx="1"/>
          </p:nvPr>
        </p:nvSpPr>
        <p:spPr>
          <a:xfrm>
            <a:off x="1219200" y="1600200"/>
            <a:ext cx="7924800" cy="4572000"/>
          </a:xfrm>
        </p:spPr>
        <p:txBody>
          <a:bodyPr/>
          <a:lstStyle/>
          <a:p>
            <a:pPr marL="609600" indent="-609600">
              <a:spcBef>
                <a:spcPct val="0"/>
              </a:spcBef>
              <a:buFontTx/>
              <a:buNone/>
              <a:defRPr/>
            </a:pPr>
            <a:r>
              <a:rPr lang="en-US" sz="1800" dirty="0" smtClean="0">
                <a:latin typeface="Times New Roman" charset="0"/>
                <a:cs typeface="+mn-cs"/>
              </a:rPr>
              <a:t> 	</a:t>
            </a:r>
            <a:endParaRPr lang="en-US" sz="1800" dirty="0" smtClean="0">
              <a:effectLst>
                <a:outerShdw blurRad="38100" dist="38100" dir="2700000" algn="tl">
                  <a:srgbClr val="000000"/>
                </a:outerShdw>
              </a:effectLst>
              <a:latin typeface="Tahoma" charset="0"/>
              <a:cs typeface="+mn-cs"/>
            </a:endParaRPr>
          </a:p>
        </p:txBody>
      </p:sp>
      <p:sp>
        <p:nvSpPr>
          <p:cNvPr id="207876"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07882" name="Rectangle 10"/>
          <p:cNvSpPr>
            <a:spLocks noChangeArrowheads="1"/>
          </p:cNvSpPr>
          <p:nvPr/>
        </p:nvSpPr>
        <p:spPr bwMode="auto">
          <a:xfrm>
            <a:off x="2811463" y="5486400"/>
            <a:ext cx="184150" cy="39687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a:cs typeface="+mn-cs"/>
            </a:endParaRPr>
          </a:p>
        </p:txBody>
      </p:sp>
      <p:sp>
        <p:nvSpPr>
          <p:cNvPr id="5126" name="Rectangle 12"/>
          <p:cNvSpPr>
            <a:spLocks noChangeArrowheads="1"/>
          </p:cNvSpPr>
          <p:nvPr/>
        </p:nvSpPr>
        <p:spPr bwMode="auto">
          <a:xfrm>
            <a:off x="609600" y="1295400"/>
            <a:ext cx="990600" cy="533400"/>
          </a:xfrm>
          <a:prstGeom prst="rect">
            <a:avLst/>
          </a:prstGeom>
          <a:noFill/>
          <a:ln w="12700">
            <a:solidFill>
              <a:schemeClr val="tx1"/>
            </a:solidFill>
            <a:miter lim="800000"/>
            <a:headEnd type="none" w="sm" len="sm"/>
            <a:tailEnd type="none" w="sm" len="sm"/>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Lst>
        </p:spPr>
        <p:txBody>
          <a:bodyPr wrap="none" anchor="ctr"/>
          <a:lstStyle/>
          <a:p>
            <a:r>
              <a:rPr lang="en-US"/>
              <a:t>Deep</a:t>
            </a:r>
          </a:p>
        </p:txBody>
      </p:sp>
      <p:sp>
        <p:nvSpPr>
          <p:cNvPr id="5127" name="Rectangle 14"/>
          <p:cNvSpPr>
            <a:spLocks noChangeArrowheads="1"/>
          </p:cNvSpPr>
          <p:nvPr/>
        </p:nvSpPr>
        <p:spPr bwMode="auto">
          <a:xfrm>
            <a:off x="457200" y="5562600"/>
            <a:ext cx="1524000" cy="609600"/>
          </a:xfrm>
          <a:prstGeom prst="rect">
            <a:avLst/>
          </a:prstGeom>
          <a:noFill/>
          <a:ln w="12700">
            <a:solidFill>
              <a:schemeClr val="tx1"/>
            </a:solidFill>
            <a:miter lim="800000"/>
            <a:headEnd type="none" w="sm" len="sm"/>
            <a:tailEnd type="none" w="sm" len="sm"/>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Lst>
        </p:spPr>
        <p:txBody>
          <a:bodyPr wrap="none" anchor="ctr"/>
          <a:lstStyle/>
          <a:p>
            <a:r>
              <a:rPr lang="en-US"/>
              <a:t>Superficial</a:t>
            </a:r>
          </a:p>
        </p:txBody>
      </p:sp>
      <p:sp>
        <p:nvSpPr>
          <p:cNvPr id="5128" name="Rectangle 15"/>
          <p:cNvSpPr>
            <a:spLocks noChangeArrowheads="1"/>
          </p:cNvSpPr>
          <p:nvPr/>
        </p:nvSpPr>
        <p:spPr bwMode="auto">
          <a:xfrm>
            <a:off x="8001000" y="1295400"/>
            <a:ext cx="914400" cy="685800"/>
          </a:xfrm>
          <a:prstGeom prst="rect">
            <a:avLst/>
          </a:prstGeom>
          <a:noFill/>
          <a:ln w="12700">
            <a:solidFill>
              <a:schemeClr val="tx1"/>
            </a:solidFill>
            <a:miter lim="800000"/>
            <a:headEnd type="none" w="sm" len="sm"/>
            <a:tailEnd type="none" w="sm" len="sm"/>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Lst>
        </p:spPr>
        <p:txBody>
          <a:bodyPr wrap="none" anchor="ctr"/>
          <a:lstStyle/>
          <a:p>
            <a:r>
              <a:rPr lang="en-US"/>
              <a:t>Abstract</a:t>
            </a:r>
          </a:p>
        </p:txBody>
      </p:sp>
      <p:sp>
        <p:nvSpPr>
          <p:cNvPr id="5129" name="Rectangle 17"/>
          <p:cNvSpPr>
            <a:spLocks noChangeArrowheads="1"/>
          </p:cNvSpPr>
          <p:nvPr/>
        </p:nvSpPr>
        <p:spPr bwMode="auto">
          <a:xfrm>
            <a:off x="8000999" y="5791200"/>
            <a:ext cx="1008993" cy="533400"/>
          </a:xfrm>
          <a:prstGeom prst="rect">
            <a:avLst/>
          </a:prstGeom>
          <a:noFill/>
          <a:ln w="12700">
            <a:solidFill>
              <a:schemeClr val="tx1"/>
            </a:solidFill>
            <a:miter lim="800000"/>
            <a:headEnd type="none" w="sm" len="sm"/>
            <a:tailEnd type="none" w="sm" len="sm"/>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Lst>
        </p:spPr>
        <p:txBody>
          <a:bodyPr wrap="none" anchor="ctr"/>
          <a:lstStyle/>
          <a:p>
            <a:r>
              <a:rPr lang="en-US" dirty="0"/>
              <a:t>Concrete</a:t>
            </a:r>
          </a:p>
        </p:txBody>
      </p:sp>
      <p:sp>
        <p:nvSpPr>
          <p:cNvPr id="207891" name="Line 19"/>
          <p:cNvSpPr>
            <a:spLocks noChangeShapeType="1"/>
          </p:cNvSpPr>
          <p:nvPr/>
        </p:nvSpPr>
        <p:spPr bwMode="auto">
          <a:xfrm>
            <a:off x="1066800" y="1828800"/>
            <a:ext cx="0" cy="3733800"/>
          </a:xfrm>
          <a:prstGeom prst="line">
            <a:avLst/>
          </a:prstGeom>
          <a:noFill/>
          <a:ln w="38100">
            <a:solidFill>
              <a:schemeClr val="tx1"/>
            </a:solidFill>
            <a:round/>
            <a:headEnd type="triangle" w="sm" len="sm"/>
            <a:tailEnd type="triangle" w="sm" len="sm"/>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07892" name="Line 20"/>
          <p:cNvSpPr>
            <a:spLocks noChangeShapeType="1"/>
          </p:cNvSpPr>
          <p:nvPr/>
        </p:nvSpPr>
        <p:spPr bwMode="auto">
          <a:xfrm>
            <a:off x="8458200" y="1981200"/>
            <a:ext cx="0" cy="3733800"/>
          </a:xfrm>
          <a:prstGeom prst="line">
            <a:avLst/>
          </a:prstGeom>
          <a:noFill/>
          <a:ln w="38100">
            <a:solidFill>
              <a:schemeClr val="tx1"/>
            </a:solidFill>
            <a:round/>
            <a:headEnd type="triangle" w="sm" len="sm"/>
            <a:tailEnd type="triangle" w="sm" len="sm"/>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5132" name="Rectangle 21"/>
          <p:cNvSpPr>
            <a:spLocks noChangeArrowheads="1"/>
          </p:cNvSpPr>
          <p:nvPr/>
        </p:nvSpPr>
        <p:spPr bwMode="auto">
          <a:xfrm>
            <a:off x="2590800" y="1295400"/>
            <a:ext cx="4572000" cy="1600200"/>
          </a:xfrm>
          <a:prstGeom prst="rect">
            <a:avLst/>
          </a:prstGeom>
          <a:solidFill>
            <a:schemeClr val="tx1">
              <a:alpha val="0"/>
            </a:schemeClr>
          </a:solidFill>
          <a:ln w="12700">
            <a:solidFill>
              <a:schemeClr val="tx1"/>
            </a:solidFill>
            <a:miter lim="800000"/>
            <a:headEnd type="none" w="sm" len="sm"/>
            <a:tailEnd type="none" w="sm" len="sm"/>
          </a:ln>
        </p:spPr>
        <p:txBody>
          <a:bodyPr wrap="none" anchor="ctr"/>
          <a:lstStyle/>
          <a:p>
            <a:pPr algn="l"/>
            <a:r>
              <a:rPr lang="en-US" b="1"/>
              <a:t>Tacit Assumptions--</a:t>
            </a:r>
            <a:endParaRPr lang="en-US"/>
          </a:p>
          <a:p>
            <a:pPr algn="l"/>
            <a:r>
              <a:rPr lang="en-US" sz="1600"/>
              <a:t>Abstract Premises about</a:t>
            </a:r>
          </a:p>
          <a:p>
            <a:pPr lvl="1" algn="l">
              <a:buFontTx/>
              <a:buChar char="•"/>
            </a:pPr>
            <a:r>
              <a:rPr lang="en-US" sz="1600"/>
              <a:t>Nature of human nature</a:t>
            </a:r>
          </a:p>
          <a:p>
            <a:pPr lvl="1" algn="l">
              <a:buFontTx/>
              <a:buChar char="•"/>
            </a:pPr>
            <a:r>
              <a:rPr lang="en-US" sz="1600"/>
              <a:t>Nature of human relationships</a:t>
            </a:r>
          </a:p>
          <a:p>
            <a:pPr lvl="1" algn="l">
              <a:buFontTx/>
              <a:buChar char="•"/>
            </a:pPr>
            <a:r>
              <a:rPr lang="en-US" sz="1600"/>
              <a:t>Nature of truth and reality</a:t>
            </a:r>
          </a:p>
          <a:p>
            <a:pPr lvl="1" algn="l">
              <a:buFontTx/>
              <a:buChar char="•"/>
            </a:pPr>
            <a:r>
              <a:rPr lang="en-US" sz="1600"/>
              <a:t>Relationships with the environment</a:t>
            </a:r>
          </a:p>
        </p:txBody>
      </p:sp>
      <p:sp>
        <p:nvSpPr>
          <p:cNvPr id="5133" name="Rectangle 24"/>
          <p:cNvSpPr>
            <a:spLocks noChangeArrowheads="1"/>
          </p:cNvSpPr>
          <p:nvPr/>
        </p:nvSpPr>
        <p:spPr bwMode="auto">
          <a:xfrm>
            <a:off x="2590800" y="3276600"/>
            <a:ext cx="4572000" cy="1600200"/>
          </a:xfrm>
          <a:prstGeom prst="rect">
            <a:avLst/>
          </a:prstGeom>
          <a:noFill/>
          <a:ln w="12700">
            <a:solidFill>
              <a:schemeClr val="tx1"/>
            </a:solidFill>
            <a:miter lim="800000"/>
            <a:headEnd type="none" w="sm" len="sm"/>
            <a:tailEnd type="none" w="sm" len="sm"/>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Lst>
        </p:spPr>
        <p:txBody>
          <a:bodyPr wrap="none" anchor="ctr"/>
          <a:lstStyle/>
          <a:p>
            <a:pPr algn="l"/>
            <a:r>
              <a:rPr lang="en-US" b="1"/>
              <a:t>Values--conceptions of the desirable</a:t>
            </a:r>
          </a:p>
          <a:p>
            <a:pPr lvl="1" algn="l">
              <a:buFontTx/>
              <a:buChar char="•"/>
            </a:pPr>
            <a:r>
              <a:rPr lang="en-US" sz="1600"/>
              <a:t>Openness</a:t>
            </a:r>
          </a:p>
          <a:p>
            <a:pPr lvl="1" algn="l">
              <a:buFontTx/>
              <a:buChar char="•"/>
            </a:pPr>
            <a:r>
              <a:rPr lang="en-US" sz="1600"/>
              <a:t>Trust</a:t>
            </a:r>
          </a:p>
          <a:p>
            <a:pPr lvl="1" algn="l">
              <a:buFontTx/>
              <a:buChar char="•"/>
            </a:pPr>
            <a:r>
              <a:rPr lang="en-US" sz="1600"/>
              <a:t>Cooperation</a:t>
            </a:r>
          </a:p>
          <a:p>
            <a:pPr lvl="1" algn="l">
              <a:buFontTx/>
              <a:buChar char="•"/>
            </a:pPr>
            <a:r>
              <a:rPr lang="en-US" sz="1600"/>
              <a:t>Intimacy</a:t>
            </a:r>
          </a:p>
          <a:p>
            <a:pPr lvl="1" algn="l">
              <a:buFontTx/>
              <a:buChar char="•"/>
            </a:pPr>
            <a:r>
              <a:rPr lang="en-US" sz="1600"/>
              <a:t>Teamwork</a:t>
            </a:r>
          </a:p>
        </p:txBody>
      </p:sp>
      <p:sp>
        <p:nvSpPr>
          <p:cNvPr id="5134" name="Rectangle 25"/>
          <p:cNvSpPr>
            <a:spLocks noChangeArrowheads="1"/>
          </p:cNvSpPr>
          <p:nvPr/>
        </p:nvSpPr>
        <p:spPr bwMode="auto">
          <a:xfrm>
            <a:off x="2590800" y="5257800"/>
            <a:ext cx="4572000" cy="1600200"/>
          </a:xfrm>
          <a:prstGeom prst="rect">
            <a:avLst/>
          </a:prstGeom>
          <a:noFill/>
          <a:ln w="12700">
            <a:solidFill>
              <a:schemeClr val="tx1"/>
            </a:solidFill>
            <a:miter lim="800000"/>
            <a:headEnd type="none" w="sm" len="sm"/>
            <a:tailEnd type="none" w="sm" len="sm"/>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Lst>
        </p:spPr>
        <p:txBody>
          <a:bodyPr wrap="none" anchor="ctr"/>
          <a:lstStyle/>
          <a:p>
            <a:pPr algn="l"/>
            <a:r>
              <a:rPr lang="en-US" b="1" dirty="0"/>
              <a:t>Norms--</a:t>
            </a:r>
            <a:endParaRPr lang="en-US" dirty="0"/>
          </a:p>
          <a:p>
            <a:pPr lvl="1" algn="l">
              <a:buFontTx/>
              <a:buChar char="•"/>
            </a:pPr>
            <a:r>
              <a:rPr lang="en-US" sz="1600" dirty="0"/>
              <a:t>Support your colleagues</a:t>
            </a:r>
          </a:p>
          <a:p>
            <a:pPr lvl="1" algn="l">
              <a:buFontTx/>
              <a:buChar char="•"/>
            </a:pPr>
            <a:r>
              <a:rPr lang="en-US" sz="1600" dirty="0" smtClean="0"/>
              <a:t>Don</a:t>
            </a:r>
            <a:r>
              <a:rPr lang="en-US" sz="1600" dirty="0" smtClean="0">
                <a:latin typeface="Arial" charset="0"/>
              </a:rPr>
              <a:t>’</a:t>
            </a:r>
            <a:r>
              <a:rPr lang="en-US" altLang="ja-JP" sz="1600" dirty="0" smtClean="0"/>
              <a:t>t </a:t>
            </a:r>
            <a:r>
              <a:rPr lang="en-US" altLang="ja-JP" sz="1600" dirty="0"/>
              <a:t>criticize your superiors</a:t>
            </a:r>
          </a:p>
          <a:p>
            <a:pPr lvl="1" algn="l">
              <a:buFontTx/>
              <a:buChar char="•"/>
            </a:pPr>
            <a:r>
              <a:rPr lang="en-US" sz="1600" dirty="0"/>
              <a:t>Handle your own problems</a:t>
            </a:r>
          </a:p>
          <a:p>
            <a:pPr lvl="1" algn="l">
              <a:buFontTx/>
              <a:buChar char="•"/>
            </a:pPr>
            <a:r>
              <a:rPr lang="en-US" sz="1600" dirty="0"/>
              <a:t>Be supportive of</a:t>
            </a:r>
            <a:r>
              <a:rPr lang="en-US" sz="1600" dirty="0" smtClean="0"/>
              <a:t> students</a:t>
            </a:r>
            <a:endParaRPr lang="en-US" sz="1600" dirty="0"/>
          </a:p>
          <a:p>
            <a:pPr lvl="1" algn="l">
              <a:buFontTx/>
              <a:buChar char="•"/>
            </a:pPr>
            <a:r>
              <a:rPr lang="en-US" sz="1600" dirty="0"/>
              <a:t>Be available to get your students extra help</a:t>
            </a:r>
          </a:p>
          <a:p>
            <a:pPr lvl="1" algn="l">
              <a:buFontTx/>
              <a:buChar char="•"/>
            </a:pPr>
            <a:endParaRPr lang="en-US" sz="1600" dirty="0"/>
          </a:p>
        </p:txBody>
      </p:sp>
    </p:spTree>
    <p:extLst>
      <p:ext uri="{BB962C8B-B14F-4D97-AF65-F5344CB8AC3E}">
        <p14:creationId xmlns:mc="http://schemas.openxmlformats.org/markup-compatibility/2006" xmlns:mv="urn:schemas-microsoft-com:mac:vml" xmlns:p14="http://schemas.microsoft.com/office/powerpoint/2010/main" xmlns="" val="3675593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Footer Placeholder 4"/>
          <p:cNvSpPr>
            <a:spLocks noGrp="1"/>
          </p:cNvSpPr>
          <p:nvPr>
            <p:ph type="ftr" sz="quarter" idx="11"/>
          </p:nvPr>
        </p:nvSpPr>
        <p:spPr/>
        <p:txBody>
          <a:bodyPr/>
          <a:lstStyle/>
          <a:p>
            <a:pPr>
              <a:defRPr/>
            </a:pPr>
            <a:r>
              <a:rPr lang="en-US"/>
              <a:t>W. K. Hoy © 2003, 2008, 2011</a:t>
            </a:r>
          </a:p>
        </p:txBody>
      </p:sp>
      <p:sp>
        <p:nvSpPr>
          <p:cNvPr id="225282" name="Rectangle 2"/>
          <p:cNvSpPr>
            <a:spLocks noGrp="1" noChangeArrowheads="1"/>
          </p:cNvSpPr>
          <p:nvPr>
            <p:ph type="title"/>
          </p:nvPr>
        </p:nvSpPr>
        <p:spPr/>
        <p:txBody>
          <a:bodyPr/>
          <a:lstStyle/>
          <a:p>
            <a:pPr eaLnBrk="1" hangingPunct="1">
              <a:defRPr/>
            </a:pPr>
            <a:r>
              <a:rPr lang="en-US" sz="3600" dirty="0" smtClean="0">
                <a:solidFill>
                  <a:srgbClr val="000000"/>
                </a:solidFill>
                <a:cs typeface="+mj-cs"/>
              </a:rPr>
              <a:t>Organizational Culture</a:t>
            </a:r>
            <a:endParaRPr lang="en-US" dirty="0" smtClean="0">
              <a:solidFill>
                <a:srgbClr val="000000"/>
              </a:solidFill>
              <a:cs typeface="+mj-cs"/>
            </a:endParaRPr>
          </a:p>
        </p:txBody>
      </p:sp>
      <p:sp>
        <p:nvSpPr>
          <p:cNvPr id="225283" name="Rectangle 3"/>
          <p:cNvSpPr>
            <a:spLocks noGrp="1" noChangeArrowheads="1"/>
          </p:cNvSpPr>
          <p:nvPr>
            <p:ph type="body" idx="1"/>
          </p:nvPr>
        </p:nvSpPr>
        <p:spPr/>
        <p:txBody>
          <a:bodyPr/>
          <a:lstStyle/>
          <a:p>
            <a:pPr marL="609600" indent="-609600">
              <a:spcBef>
                <a:spcPct val="0"/>
              </a:spcBef>
              <a:buFontTx/>
              <a:buNone/>
              <a:defRPr/>
            </a:pPr>
            <a:r>
              <a:rPr lang="en-US" b="1" dirty="0" smtClean="0">
                <a:latin typeface="Times New Roman" charset="0"/>
                <a:cs typeface="+mn-cs"/>
              </a:rPr>
              <a:t>Culture as Norms</a:t>
            </a:r>
          </a:p>
          <a:p>
            <a:pPr marL="609600" indent="-609600">
              <a:spcBef>
                <a:spcPct val="0"/>
              </a:spcBef>
              <a:buFontTx/>
              <a:buNone/>
              <a:defRPr/>
            </a:pPr>
            <a:endParaRPr lang="en-US" sz="2000" b="1" dirty="0" smtClean="0">
              <a:latin typeface="Times New Roman" charset="0"/>
              <a:cs typeface="+mn-cs"/>
            </a:endParaRPr>
          </a:p>
          <a:p>
            <a:pPr marL="990600" lvl="1" indent="-533400">
              <a:spcBef>
                <a:spcPct val="0"/>
              </a:spcBef>
              <a:buFontTx/>
              <a:buNone/>
              <a:defRPr/>
            </a:pPr>
            <a:r>
              <a:rPr lang="en-US" sz="2000" b="1" dirty="0" smtClean="0">
                <a:latin typeface="Times New Roman" charset="0"/>
              </a:rPr>
              <a:t>Examples of Norms</a:t>
            </a:r>
            <a:endParaRPr lang="en-US" sz="1800" b="1" dirty="0" smtClean="0">
              <a:latin typeface="Times New Roman" charset="0"/>
            </a:endParaRPr>
          </a:p>
          <a:p>
            <a:pPr marL="990600" lvl="1" indent="-533400">
              <a:spcBef>
                <a:spcPct val="0"/>
              </a:spcBef>
              <a:buFontTx/>
              <a:buNone/>
              <a:defRPr/>
            </a:pPr>
            <a:endParaRPr lang="en-US" sz="1800" b="1" dirty="0" smtClean="0">
              <a:latin typeface="Times New Roman" charset="0"/>
            </a:endParaRPr>
          </a:p>
          <a:p>
            <a:pPr marL="1371600" lvl="2" indent="-457200">
              <a:spcBef>
                <a:spcPct val="0"/>
              </a:spcBef>
              <a:defRPr/>
            </a:pPr>
            <a:r>
              <a:rPr lang="en-US" sz="2000" b="1" dirty="0" smtClean="0">
                <a:latin typeface="Times New Roman" charset="0"/>
              </a:rPr>
              <a:t>Never criticize colleagues in public</a:t>
            </a:r>
          </a:p>
          <a:p>
            <a:pPr marL="1371600" lvl="2" indent="-457200">
              <a:spcBef>
                <a:spcPct val="0"/>
              </a:spcBef>
              <a:defRPr/>
            </a:pPr>
            <a:r>
              <a:rPr lang="en-US" sz="2000" b="1" dirty="0" smtClean="0">
                <a:latin typeface="Times New Roman" charset="0"/>
              </a:rPr>
              <a:t>Support your colleagues</a:t>
            </a:r>
          </a:p>
          <a:p>
            <a:pPr marL="1371600" lvl="2" indent="-457200">
              <a:spcBef>
                <a:spcPct val="0"/>
              </a:spcBef>
              <a:defRPr/>
            </a:pPr>
            <a:r>
              <a:rPr lang="en-US" sz="2000" b="1" dirty="0" smtClean="0">
                <a:latin typeface="Times New Roman" charset="0"/>
              </a:rPr>
              <a:t>Handle your own discipline problems</a:t>
            </a:r>
          </a:p>
          <a:p>
            <a:pPr marL="1371600" lvl="2" indent="-457200">
              <a:spcBef>
                <a:spcPct val="0"/>
              </a:spcBef>
              <a:defRPr/>
            </a:pPr>
            <a:r>
              <a:rPr lang="en-US" sz="2000" b="1" dirty="0" smtClean="0">
                <a:latin typeface="Times New Roman" charset="0"/>
              </a:rPr>
              <a:t>Be available for your students after school</a:t>
            </a:r>
          </a:p>
          <a:p>
            <a:pPr marL="1371600" lvl="2" indent="-457200">
              <a:spcBef>
                <a:spcPct val="0"/>
              </a:spcBef>
              <a:defRPr/>
            </a:pPr>
            <a:r>
              <a:rPr lang="en-US" sz="2000" b="1" dirty="0" smtClean="0">
                <a:latin typeface="Times New Roman" charset="0"/>
              </a:rPr>
              <a:t>Support the principal</a:t>
            </a:r>
          </a:p>
          <a:p>
            <a:pPr marL="1371600" lvl="2" indent="-457200">
              <a:spcBef>
                <a:spcPct val="0"/>
              </a:spcBef>
              <a:defRPr/>
            </a:pPr>
            <a:r>
              <a:rPr lang="en-US" sz="2000" b="1" dirty="0" smtClean="0">
                <a:latin typeface="Times New Roman" charset="0"/>
              </a:rPr>
              <a:t>Get to school  early in the morning</a:t>
            </a:r>
          </a:p>
          <a:p>
            <a:pPr marL="1371600" lvl="2" indent="-457200">
              <a:spcBef>
                <a:spcPct val="0"/>
              </a:spcBef>
              <a:defRPr/>
            </a:pPr>
            <a:r>
              <a:rPr lang="en-US" sz="2000" b="1" dirty="0" smtClean="0">
                <a:latin typeface="Times New Roman" charset="0"/>
              </a:rPr>
              <a:t>Be in the hall by your room as classes change </a:t>
            </a:r>
          </a:p>
        </p:txBody>
      </p:sp>
      <p:sp>
        <p:nvSpPr>
          <p:cNvPr id="225284"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Tree>
    <p:extLst>
      <p:ext uri="{BB962C8B-B14F-4D97-AF65-F5344CB8AC3E}">
        <p14:creationId xmlns:mc="http://schemas.openxmlformats.org/markup-compatibility/2006" xmlns:mv="urn:schemas-microsoft-com:mac:vml" xmlns:p14="http://schemas.microsoft.com/office/powerpoint/2010/main" xmlns="" val="542346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52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528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22528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25283">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225283">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225283">
                                            <p:txEl>
                                              <p:pRg st="7" end="7"/>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225283">
                                            <p:txEl>
                                              <p:pRg st="8" end="8"/>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225283">
                                            <p:txEl>
                                              <p:pRg st="9" end="9"/>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22528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3" grpId="0" build="p" bldLvl="2"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Footer Placeholder 4"/>
          <p:cNvSpPr>
            <a:spLocks noGrp="1"/>
          </p:cNvSpPr>
          <p:nvPr>
            <p:ph type="ftr" sz="quarter" idx="11"/>
          </p:nvPr>
        </p:nvSpPr>
        <p:spPr/>
        <p:txBody>
          <a:bodyPr/>
          <a:lstStyle/>
          <a:p>
            <a:pPr>
              <a:defRPr/>
            </a:pPr>
            <a:r>
              <a:rPr lang="en-US"/>
              <a:t>W. K. Hoy © 2003, 2008, 2011</a:t>
            </a:r>
          </a:p>
        </p:txBody>
      </p:sp>
      <p:sp>
        <p:nvSpPr>
          <p:cNvPr id="190466" name="Rectangle 2"/>
          <p:cNvSpPr>
            <a:spLocks noGrp="1" noChangeArrowheads="1"/>
          </p:cNvSpPr>
          <p:nvPr>
            <p:ph type="title"/>
          </p:nvPr>
        </p:nvSpPr>
        <p:spPr/>
        <p:txBody>
          <a:bodyPr/>
          <a:lstStyle/>
          <a:p>
            <a:pPr eaLnBrk="1" hangingPunct="1">
              <a:defRPr/>
            </a:pPr>
            <a:r>
              <a:rPr lang="en-US" sz="4000" dirty="0" smtClean="0">
                <a:solidFill>
                  <a:srgbClr val="000000"/>
                </a:solidFill>
                <a:cs typeface="+mj-cs"/>
              </a:rPr>
              <a:t>Organizational Culture</a:t>
            </a:r>
            <a:endParaRPr lang="en-US" sz="4800" dirty="0" smtClean="0">
              <a:solidFill>
                <a:srgbClr val="000000"/>
              </a:solidFill>
              <a:cs typeface="+mj-cs"/>
            </a:endParaRPr>
          </a:p>
        </p:txBody>
      </p:sp>
      <p:sp>
        <p:nvSpPr>
          <p:cNvPr id="190467" name="Rectangle 3"/>
          <p:cNvSpPr>
            <a:spLocks noGrp="1" noChangeArrowheads="1"/>
          </p:cNvSpPr>
          <p:nvPr>
            <p:ph type="body" idx="1"/>
          </p:nvPr>
        </p:nvSpPr>
        <p:spPr/>
        <p:txBody>
          <a:bodyPr/>
          <a:lstStyle/>
          <a:p>
            <a:pPr marL="609600" indent="-609600">
              <a:spcBef>
                <a:spcPct val="0"/>
              </a:spcBef>
              <a:buFontTx/>
              <a:buNone/>
              <a:defRPr/>
            </a:pPr>
            <a:r>
              <a:rPr lang="en-US" b="1" dirty="0" smtClean="0">
                <a:latin typeface="Times New Roman" charset="0"/>
                <a:cs typeface="+mn-cs"/>
              </a:rPr>
              <a:t>Culture as Shared Values</a:t>
            </a:r>
          </a:p>
          <a:p>
            <a:pPr marL="609600" indent="-609600">
              <a:spcBef>
                <a:spcPct val="0"/>
              </a:spcBef>
              <a:buFontTx/>
              <a:buNone/>
              <a:defRPr/>
            </a:pPr>
            <a:endParaRPr lang="en-US" sz="2000" b="1" dirty="0" smtClean="0">
              <a:latin typeface="Times New Roman" charset="0"/>
              <a:cs typeface="+mn-cs"/>
            </a:endParaRPr>
          </a:p>
          <a:p>
            <a:pPr marL="990600" lvl="1" indent="-533400">
              <a:spcBef>
                <a:spcPct val="0"/>
              </a:spcBef>
              <a:buFontTx/>
              <a:buNone/>
              <a:defRPr/>
            </a:pPr>
            <a:r>
              <a:rPr lang="en-US" sz="2000" b="1" dirty="0" smtClean="0">
                <a:latin typeface="Times New Roman" charset="0"/>
              </a:rPr>
              <a:t>Examples of Core Values</a:t>
            </a:r>
            <a:endParaRPr lang="en-US" sz="1800" b="1" dirty="0" smtClean="0">
              <a:latin typeface="Times New Roman" charset="0"/>
            </a:endParaRPr>
          </a:p>
          <a:p>
            <a:pPr marL="990600" lvl="1" indent="-533400">
              <a:spcBef>
                <a:spcPct val="0"/>
              </a:spcBef>
              <a:buFontTx/>
              <a:buNone/>
              <a:defRPr/>
            </a:pPr>
            <a:endParaRPr lang="en-US" sz="1800" b="1" dirty="0" smtClean="0">
              <a:latin typeface="Times New Roman" charset="0"/>
            </a:endParaRPr>
          </a:p>
          <a:p>
            <a:pPr marL="1371600" lvl="2" indent="-457200">
              <a:spcBef>
                <a:spcPct val="0"/>
              </a:spcBef>
              <a:defRPr/>
            </a:pPr>
            <a:r>
              <a:rPr lang="en-US" sz="2000" b="1" dirty="0" smtClean="0">
                <a:latin typeface="Times New Roman" charset="0"/>
              </a:rPr>
              <a:t>Commitment to the the school</a:t>
            </a:r>
          </a:p>
          <a:p>
            <a:pPr marL="1371600" lvl="2" indent="-457200">
              <a:spcBef>
                <a:spcPct val="0"/>
              </a:spcBef>
              <a:defRPr/>
            </a:pPr>
            <a:r>
              <a:rPr lang="en-US" sz="2000" b="1" dirty="0" smtClean="0">
                <a:latin typeface="Times New Roman" charset="0"/>
              </a:rPr>
              <a:t>Commitment to teaching</a:t>
            </a:r>
          </a:p>
          <a:p>
            <a:pPr marL="1371600" lvl="2" indent="-457200">
              <a:spcBef>
                <a:spcPct val="0"/>
              </a:spcBef>
              <a:defRPr/>
            </a:pPr>
            <a:r>
              <a:rPr lang="en-US" sz="2000" b="1" dirty="0" smtClean="0">
                <a:latin typeface="Times New Roman" charset="0"/>
              </a:rPr>
              <a:t>Cooperation and teamwork</a:t>
            </a:r>
          </a:p>
          <a:p>
            <a:pPr marL="1371600" lvl="2" indent="-457200">
              <a:spcBef>
                <a:spcPct val="0"/>
              </a:spcBef>
              <a:defRPr/>
            </a:pPr>
            <a:r>
              <a:rPr lang="en-US" sz="2000" b="1" dirty="0" smtClean="0">
                <a:latin typeface="Times New Roman" charset="0"/>
              </a:rPr>
              <a:t>Trust and group loyalty</a:t>
            </a:r>
          </a:p>
          <a:p>
            <a:pPr marL="1371600" lvl="2" indent="-457200">
              <a:spcBef>
                <a:spcPct val="0"/>
              </a:spcBef>
              <a:defRPr/>
            </a:pPr>
            <a:r>
              <a:rPr lang="en-US" sz="2000" b="1" dirty="0" smtClean="0">
                <a:latin typeface="Times New Roman" charset="0"/>
              </a:rPr>
              <a:t>Egalitarianism</a:t>
            </a:r>
          </a:p>
          <a:p>
            <a:pPr marL="1371600" lvl="2" indent="-457200">
              <a:spcBef>
                <a:spcPct val="0"/>
              </a:spcBef>
              <a:defRPr/>
            </a:pPr>
            <a:r>
              <a:rPr lang="en-US" sz="2000" b="1" dirty="0" smtClean="0">
                <a:latin typeface="Times New Roman" charset="0"/>
              </a:rPr>
              <a:t>Serve your students</a:t>
            </a:r>
          </a:p>
          <a:p>
            <a:pPr marL="1371600" lvl="2" indent="-457200">
              <a:spcBef>
                <a:spcPct val="0"/>
              </a:spcBef>
              <a:defRPr/>
            </a:pPr>
            <a:r>
              <a:rPr lang="en-US" sz="2000" b="1" dirty="0" smtClean="0">
                <a:latin typeface="Times New Roman" charset="0"/>
              </a:rPr>
              <a:t>High academic achievement </a:t>
            </a:r>
          </a:p>
        </p:txBody>
      </p:sp>
      <p:sp>
        <p:nvSpPr>
          <p:cNvPr id="190468"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Tree>
    <p:extLst>
      <p:ext uri="{BB962C8B-B14F-4D97-AF65-F5344CB8AC3E}">
        <p14:creationId xmlns:mc="http://schemas.openxmlformats.org/markup-compatibility/2006" xmlns:mv="urn:schemas-microsoft-com:mac:vml" xmlns:p14="http://schemas.microsoft.com/office/powerpoint/2010/main" xmlns="" val="4681094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04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04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90467">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90467">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190467">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190467">
                                            <p:txEl>
                                              <p:pRg st="7" end="7"/>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190467">
                                            <p:txEl>
                                              <p:pRg st="8" end="8"/>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190467">
                                            <p:txEl>
                                              <p:pRg st="9" end="9"/>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19046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7" grpId="0" build="p" bldLvl="2"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Footer Placeholder 4"/>
          <p:cNvSpPr>
            <a:spLocks noGrp="1"/>
          </p:cNvSpPr>
          <p:nvPr>
            <p:ph type="ftr" sz="quarter" idx="11"/>
          </p:nvPr>
        </p:nvSpPr>
        <p:spPr/>
        <p:txBody>
          <a:bodyPr/>
          <a:lstStyle/>
          <a:p>
            <a:pPr>
              <a:defRPr/>
            </a:pPr>
            <a:r>
              <a:rPr lang="en-US" dirty="0"/>
              <a:t>W. K. Hoy © 2003, 2008, 2011</a:t>
            </a:r>
          </a:p>
        </p:txBody>
      </p:sp>
      <p:sp>
        <p:nvSpPr>
          <p:cNvPr id="226306" name="Rectangle 2"/>
          <p:cNvSpPr>
            <a:spLocks noGrp="1" noChangeArrowheads="1"/>
          </p:cNvSpPr>
          <p:nvPr>
            <p:ph type="title"/>
          </p:nvPr>
        </p:nvSpPr>
        <p:spPr/>
        <p:txBody>
          <a:bodyPr/>
          <a:lstStyle/>
          <a:p>
            <a:pPr eaLnBrk="1" hangingPunct="1">
              <a:defRPr/>
            </a:pPr>
            <a:r>
              <a:rPr lang="en-US" sz="4000" dirty="0" smtClean="0">
                <a:solidFill>
                  <a:srgbClr val="000000"/>
                </a:solidFill>
                <a:cs typeface="+mj-cs"/>
              </a:rPr>
              <a:t>Organizational Culture</a:t>
            </a:r>
            <a:endParaRPr lang="en-US" sz="4800" dirty="0" smtClean="0">
              <a:solidFill>
                <a:srgbClr val="000000"/>
              </a:solidFill>
              <a:cs typeface="+mj-cs"/>
            </a:endParaRPr>
          </a:p>
        </p:txBody>
      </p:sp>
      <p:sp>
        <p:nvSpPr>
          <p:cNvPr id="226307" name="Rectangle 3"/>
          <p:cNvSpPr>
            <a:spLocks noGrp="1" noChangeArrowheads="1"/>
          </p:cNvSpPr>
          <p:nvPr>
            <p:ph type="body" idx="1"/>
          </p:nvPr>
        </p:nvSpPr>
        <p:spPr/>
        <p:txBody>
          <a:bodyPr/>
          <a:lstStyle/>
          <a:p>
            <a:pPr marL="609600" indent="-609600">
              <a:spcBef>
                <a:spcPct val="0"/>
              </a:spcBef>
              <a:buFontTx/>
              <a:buNone/>
              <a:defRPr/>
            </a:pPr>
            <a:r>
              <a:rPr lang="en-US" b="1" dirty="0" smtClean="0">
                <a:latin typeface="Times New Roman" charset="0"/>
                <a:cs typeface="+mn-cs"/>
              </a:rPr>
              <a:t>Culture as Tacit Assumptions</a:t>
            </a:r>
          </a:p>
          <a:p>
            <a:pPr marL="609600" indent="-609600">
              <a:spcBef>
                <a:spcPct val="0"/>
              </a:spcBef>
              <a:buFontTx/>
              <a:buNone/>
              <a:defRPr/>
            </a:pPr>
            <a:endParaRPr lang="en-US" sz="2000" b="1" dirty="0" smtClean="0">
              <a:latin typeface="Times New Roman" charset="0"/>
              <a:cs typeface="+mn-cs"/>
            </a:endParaRPr>
          </a:p>
          <a:p>
            <a:pPr marL="990600" lvl="1" indent="-533400">
              <a:spcBef>
                <a:spcPct val="0"/>
              </a:spcBef>
              <a:buFontTx/>
              <a:buNone/>
              <a:defRPr/>
            </a:pPr>
            <a:r>
              <a:rPr lang="en-US" sz="2000" b="1" dirty="0" smtClean="0">
                <a:latin typeface="Times New Roman" charset="0"/>
              </a:rPr>
              <a:t>Examples of Tacit Assumptions</a:t>
            </a:r>
            <a:endParaRPr lang="en-US" sz="1800" b="1" dirty="0" smtClean="0">
              <a:latin typeface="Times New Roman" charset="0"/>
            </a:endParaRPr>
          </a:p>
          <a:p>
            <a:pPr marL="990600" lvl="1" indent="-533400">
              <a:spcBef>
                <a:spcPct val="0"/>
              </a:spcBef>
              <a:buFontTx/>
              <a:buNone/>
              <a:defRPr/>
            </a:pPr>
            <a:endParaRPr lang="en-US" sz="1800" b="1" dirty="0" smtClean="0">
              <a:latin typeface="Times New Roman" charset="0"/>
            </a:endParaRPr>
          </a:p>
          <a:p>
            <a:pPr marL="1371600" lvl="2" indent="-457200">
              <a:spcBef>
                <a:spcPct val="0"/>
              </a:spcBef>
              <a:defRPr/>
            </a:pPr>
            <a:r>
              <a:rPr lang="en-US" sz="2000" b="1" dirty="0" smtClean="0">
                <a:latin typeface="Times New Roman" charset="0"/>
              </a:rPr>
              <a:t>Truth ultimately comes from teachers themselves.</a:t>
            </a:r>
          </a:p>
          <a:p>
            <a:pPr marL="1371600" lvl="2" indent="-457200">
              <a:spcBef>
                <a:spcPct val="0"/>
              </a:spcBef>
              <a:defRPr/>
            </a:pPr>
            <a:r>
              <a:rPr lang="en-US" sz="2000" b="1" dirty="0" smtClean="0">
                <a:latin typeface="Times New Roman" charset="0"/>
              </a:rPr>
              <a:t>Teachers are capable of making decisions in the best interests of students.</a:t>
            </a:r>
          </a:p>
          <a:p>
            <a:pPr marL="1371600" lvl="2" indent="-457200">
              <a:spcBef>
                <a:spcPct val="0"/>
              </a:spcBef>
              <a:defRPr/>
            </a:pPr>
            <a:r>
              <a:rPr lang="en-US" sz="2000" b="1" dirty="0" smtClean="0">
                <a:latin typeface="Times New Roman" charset="0"/>
              </a:rPr>
              <a:t>Truth is determined through debate, which often produces conflict and the testing of ideas in an open forum.</a:t>
            </a:r>
          </a:p>
          <a:p>
            <a:pPr marL="1371600" lvl="2" indent="-457200">
              <a:spcBef>
                <a:spcPct val="0"/>
              </a:spcBef>
              <a:defRPr/>
            </a:pPr>
            <a:r>
              <a:rPr lang="en-US" sz="2000" b="1" dirty="0" smtClean="0">
                <a:latin typeface="Times New Roman" charset="0"/>
              </a:rPr>
              <a:t>Teachers are family; they accept, respect, and take care of each other.</a:t>
            </a:r>
            <a:endParaRPr lang="en-US" sz="1600" b="1" dirty="0" smtClean="0">
              <a:latin typeface="Times New Roman" charset="0"/>
            </a:endParaRPr>
          </a:p>
        </p:txBody>
      </p:sp>
      <p:sp>
        <p:nvSpPr>
          <p:cNvPr id="226308"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Tree>
    <p:extLst>
      <p:ext uri="{BB962C8B-B14F-4D97-AF65-F5344CB8AC3E}">
        <p14:creationId xmlns:mc="http://schemas.openxmlformats.org/markup-compatibility/2006" xmlns:mv="urn:schemas-microsoft-com:mac:vml" xmlns:p14="http://schemas.microsoft.com/office/powerpoint/2010/main" xmlns="" val="31852947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63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630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226307">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26307">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226307">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22630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7" grpId="0" build="p" bldLvl="2"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49858" name="Rectangle 2"/>
          <p:cNvSpPr>
            <a:spLocks noGrp="1" noChangeArrowheads="1"/>
          </p:cNvSpPr>
          <p:nvPr>
            <p:ph type="title"/>
          </p:nvPr>
        </p:nvSpPr>
        <p:spPr>
          <a:xfrm>
            <a:off x="0" y="-228600"/>
            <a:ext cx="8915400" cy="1143000"/>
          </a:xfrm>
        </p:spPr>
        <p:txBody>
          <a:bodyPr>
            <a:normAutofit fontScale="90000"/>
          </a:bodyPr>
          <a:lstStyle/>
          <a:p>
            <a:pPr eaLnBrk="1" hangingPunct="1">
              <a:defRPr/>
            </a:pPr>
            <a:r>
              <a:rPr lang="en-US" sz="3600" dirty="0" smtClean="0">
                <a:solidFill>
                  <a:schemeClr val="bg2"/>
                </a:solidFill>
                <a:effectLst>
                  <a:outerShdw blurRad="38100" dist="38100" dir="2700000" algn="tl">
                    <a:srgbClr val="000000"/>
                  </a:outerShdw>
                </a:effectLst>
                <a:cs typeface="+mj-cs"/>
              </a:rPr>
              <a:t/>
            </a:r>
            <a:br>
              <a:rPr lang="en-US" sz="3600" dirty="0" smtClean="0">
                <a:solidFill>
                  <a:schemeClr val="bg2"/>
                </a:solidFill>
                <a:effectLst>
                  <a:outerShdw blurRad="38100" dist="38100" dir="2700000" algn="tl">
                    <a:srgbClr val="000000"/>
                  </a:outerShdw>
                </a:effectLst>
                <a:cs typeface="+mj-cs"/>
              </a:rPr>
            </a:br>
            <a:r>
              <a:rPr lang="en-US" sz="4000" dirty="0" smtClean="0">
                <a:solidFill>
                  <a:srgbClr val="000000"/>
                </a:solidFill>
                <a:cs typeface="+mj-cs"/>
              </a:rPr>
              <a:t>Functions of Culture</a:t>
            </a:r>
          </a:p>
        </p:txBody>
      </p:sp>
      <p:sp>
        <p:nvSpPr>
          <p:cNvPr id="249859" name="Rectangle 3"/>
          <p:cNvSpPr>
            <a:spLocks noGrp="1" noChangeArrowheads="1"/>
          </p:cNvSpPr>
          <p:nvPr>
            <p:ph type="body" idx="1"/>
          </p:nvPr>
        </p:nvSpPr>
        <p:spPr>
          <a:xfrm>
            <a:off x="543748" y="1600200"/>
            <a:ext cx="8534400" cy="5257800"/>
          </a:xfrm>
        </p:spPr>
        <p:txBody>
          <a:bodyPr/>
          <a:lstStyle/>
          <a:p>
            <a:pPr marL="609600" indent="-609600" eaLnBrk="1" hangingPunct="1">
              <a:spcAft>
                <a:spcPts val="300"/>
              </a:spcAft>
              <a:defRPr/>
            </a:pPr>
            <a:r>
              <a:rPr lang="en-US" sz="2400" dirty="0" smtClean="0">
                <a:latin typeface="Times New Roman" charset="0"/>
                <a:cs typeface="+mn-cs"/>
              </a:rPr>
              <a:t>Creates distinctions among organizations</a:t>
            </a:r>
          </a:p>
          <a:p>
            <a:pPr marL="609600" indent="-609600" eaLnBrk="1" hangingPunct="1">
              <a:spcAft>
                <a:spcPts val="300"/>
              </a:spcAft>
              <a:defRPr/>
            </a:pPr>
            <a:r>
              <a:rPr lang="en-US" sz="2400" dirty="0" smtClean="0">
                <a:latin typeface="Times New Roman" charset="0"/>
                <a:cs typeface="+mn-cs"/>
              </a:rPr>
              <a:t>Provides the organization with a sense of identity</a:t>
            </a:r>
          </a:p>
          <a:p>
            <a:pPr marL="609600" indent="-609600" eaLnBrk="1" hangingPunct="1">
              <a:spcAft>
                <a:spcPts val="300"/>
              </a:spcAft>
              <a:defRPr/>
            </a:pPr>
            <a:r>
              <a:rPr lang="en-US" sz="2400" dirty="0" smtClean="0">
                <a:latin typeface="Times New Roman" charset="0"/>
                <a:cs typeface="+mn-cs"/>
              </a:rPr>
              <a:t>Facilitates development of commitment to the group</a:t>
            </a:r>
          </a:p>
          <a:p>
            <a:pPr marL="609600" indent="-609600" eaLnBrk="1" hangingPunct="1">
              <a:spcAft>
                <a:spcPts val="300"/>
              </a:spcAft>
              <a:defRPr/>
            </a:pPr>
            <a:r>
              <a:rPr lang="en-US" sz="2400" dirty="0" smtClean="0">
                <a:latin typeface="Times New Roman" charset="0"/>
                <a:cs typeface="+mn-cs"/>
              </a:rPr>
              <a:t>Enhances stability in the social system</a:t>
            </a:r>
          </a:p>
          <a:p>
            <a:pPr marL="609600" indent="-609600" eaLnBrk="1" hangingPunct="1">
              <a:spcAft>
                <a:spcPts val="300"/>
              </a:spcAft>
              <a:defRPr/>
            </a:pPr>
            <a:r>
              <a:rPr lang="en-US" sz="2400" dirty="0" smtClean="0">
                <a:latin typeface="Times New Roman" charset="0"/>
                <a:cs typeface="+mn-cs"/>
              </a:rPr>
              <a:t>Social glue that binds the organization together</a:t>
            </a:r>
          </a:p>
          <a:p>
            <a:pPr marL="609600" indent="-609600" eaLnBrk="1" hangingPunct="1">
              <a:spcAft>
                <a:spcPts val="300"/>
              </a:spcAft>
              <a:defRPr/>
            </a:pPr>
            <a:r>
              <a:rPr lang="en-US" sz="2400" dirty="0" smtClean="0">
                <a:latin typeface="Times New Roman" charset="0"/>
                <a:cs typeface="+mn-cs"/>
              </a:rPr>
              <a:t>Provides standards of behavior</a:t>
            </a:r>
          </a:p>
          <a:p>
            <a:pPr marL="609600" indent="-609600" eaLnBrk="1" hangingPunct="1">
              <a:spcAft>
                <a:spcPts val="300"/>
              </a:spcAft>
              <a:defRPr/>
            </a:pPr>
            <a:endParaRPr lang="en-US" sz="2400" dirty="0" smtClean="0">
              <a:latin typeface="Times New Roman" charset="0"/>
              <a:cs typeface="+mn-cs"/>
            </a:endParaRPr>
          </a:p>
          <a:p>
            <a:pPr marL="609600" indent="-609600" eaLnBrk="1" hangingPunct="1">
              <a:spcAft>
                <a:spcPts val="300"/>
              </a:spcAft>
              <a:buFontTx/>
              <a:buNone/>
              <a:defRPr/>
            </a:pPr>
            <a:r>
              <a:rPr lang="en-US" sz="2400" dirty="0" smtClean="0">
                <a:latin typeface="Times New Roman" charset="0"/>
                <a:cs typeface="+mn-cs"/>
              </a:rPr>
              <a:t>   CAUTION:  Strong cultures can promote or impede.</a:t>
            </a:r>
          </a:p>
          <a:p>
            <a:pPr marL="609600" indent="-609600" eaLnBrk="1" hangingPunct="1">
              <a:spcAft>
                <a:spcPts val="300"/>
              </a:spcAft>
              <a:buFontTx/>
              <a:buNone/>
              <a:defRPr/>
            </a:pPr>
            <a:endParaRPr lang="en-US" sz="2400" dirty="0" smtClean="0">
              <a:latin typeface="Times New Roman" charset="0"/>
              <a:cs typeface="+mn-cs"/>
            </a:endParaRPr>
          </a:p>
        </p:txBody>
      </p:sp>
      <p:sp>
        <p:nvSpPr>
          <p:cNvPr id="249860"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49862"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1923422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98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498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4985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4985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4985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4985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498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59" grpId="0" build="p" bldLvl="2"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52930" name="Rectangle 2"/>
          <p:cNvSpPr>
            <a:spLocks noGrp="1" noChangeArrowheads="1"/>
          </p:cNvSpPr>
          <p:nvPr>
            <p:ph type="title"/>
          </p:nvPr>
        </p:nvSpPr>
        <p:spPr>
          <a:xfrm>
            <a:off x="0" y="-445372"/>
            <a:ext cx="8915400" cy="1143000"/>
          </a:xfrm>
        </p:spPr>
        <p:txBody>
          <a:bodyPr>
            <a:normAutofit fontScale="90000"/>
          </a:bodyPr>
          <a:lstStyle/>
          <a:p>
            <a:pPr eaLnBrk="1" hangingPunct="1">
              <a:defRPr/>
            </a:pPr>
            <a:r>
              <a:rPr lang="en-US" sz="3600" dirty="0" smtClean="0">
                <a:solidFill>
                  <a:schemeClr val="bg2"/>
                </a:solidFill>
                <a:effectLst>
                  <a:outerShdw blurRad="38100" dist="38100" dir="2700000" algn="tl">
                    <a:srgbClr val="000000"/>
                  </a:outerShdw>
                </a:effectLst>
                <a:cs typeface="+mj-cs"/>
              </a:rPr>
              <a:t/>
            </a:r>
            <a:br>
              <a:rPr lang="en-US" sz="3600" dirty="0" smtClean="0">
                <a:solidFill>
                  <a:schemeClr val="bg2"/>
                </a:solidFill>
                <a:effectLst>
                  <a:outerShdw blurRad="38100" dist="38100" dir="2700000" algn="tl">
                    <a:srgbClr val="000000"/>
                  </a:outerShdw>
                </a:effectLst>
                <a:cs typeface="+mj-cs"/>
              </a:rPr>
            </a:br>
            <a:r>
              <a:rPr lang="en-US" sz="4000" dirty="0" smtClean="0">
                <a:solidFill>
                  <a:srgbClr val="000000"/>
                </a:solidFill>
                <a:cs typeface="+mj-cs"/>
              </a:rPr>
              <a:t>Rites, Ceremonies, &amp; Consequences</a:t>
            </a:r>
            <a:endParaRPr lang="en-US" sz="3600" dirty="0" smtClean="0">
              <a:solidFill>
                <a:srgbClr val="000000"/>
              </a:solidFill>
              <a:cs typeface="+mj-cs"/>
            </a:endParaRPr>
          </a:p>
        </p:txBody>
      </p:sp>
      <p:sp>
        <p:nvSpPr>
          <p:cNvPr id="252931" name="Rectangle 3"/>
          <p:cNvSpPr>
            <a:spLocks noGrp="1" noChangeArrowheads="1"/>
          </p:cNvSpPr>
          <p:nvPr>
            <p:ph type="body" idx="1"/>
          </p:nvPr>
        </p:nvSpPr>
        <p:spPr>
          <a:xfrm>
            <a:off x="609600" y="746008"/>
            <a:ext cx="8534400" cy="5257800"/>
          </a:xfrm>
        </p:spPr>
        <p:txBody>
          <a:bodyPr/>
          <a:lstStyle/>
          <a:p>
            <a:pPr marL="609600" indent="-609600" eaLnBrk="1" hangingPunct="1">
              <a:lnSpc>
                <a:spcPct val="90000"/>
              </a:lnSpc>
              <a:spcAft>
                <a:spcPts val="300"/>
              </a:spcAft>
              <a:buFontTx/>
              <a:buNone/>
              <a:defRPr/>
            </a:pPr>
            <a:r>
              <a:rPr lang="en-US" sz="2000" b="1" i="1" dirty="0" smtClean="0">
                <a:latin typeface="Times New Roman" charset="0"/>
                <a:cs typeface="+mn-cs"/>
              </a:rPr>
              <a:t>Rites of Passage</a:t>
            </a:r>
            <a:r>
              <a:rPr lang="en-US" sz="2000" dirty="0" smtClean="0">
                <a:latin typeface="Times New Roman" charset="0"/>
                <a:cs typeface="+mn-cs"/>
              </a:rPr>
              <a:t>      			</a:t>
            </a:r>
            <a:r>
              <a:rPr lang="en-US" sz="2000" b="1" i="1" u="sng" dirty="0" smtClean="0">
                <a:latin typeface="Times New Roman" charset="0"/>
                <a:cs typeface="+mn-cs"/>
              </a:rPr>
              <a:t>Consequences</a:t>
            </a:r>
            <a:endParaRPr lang="en-US" sz="2000" b="1" dirty="0" smtClean="0">
              <a:latin typeface="Times New Roman" charset="0"/>
              <a:cs typeface="+mn-cs"/>
            </a:endParaRPr>
          </a:p>
          <a:p>
            <a:pPr marL="990600" lvl="1" indent="-533400" eaLnBrk="1" hangingPunct="1">
              <a:lnSpc>
                <a:spcPct val="90000"/>
              </a:lnSpc>
              <a:spcAft>
                <a:spcPts val="300"/>
              </a:spcAft>
              <a:buFontTx/>
              <a:buNone/>
              <a:defRPr/>
            </a:pPr>
            <a:r>
              <a:rPr lang="en-US" sz="1800" dirty="0" smtClean="0">
                <a:latin typeface="Times New Roman" charset="0"/>
              </a:rPr>
              <a:t>Student teaching        	       </a:t>
            </a:r>
            <a:r>
              <a:rPr lang="en-US" sz="1800" dirty="0">
                <a:latin typeface="Times New Roman" charset="0"/>
              </a:rPr>
              <a:t>	</a:t>
            </a:r>
            <a:r>
              <a:rPr lang="en-US" sz="1800" dirty="0" smtClean="0">
                <a:latin typeface="Times New Roman" charset="0"/>
              </a:rPr>
              <a:t>Facilitate transitions to new roles; </a:t>
            </a:r>
          </a:p>
          <a:p>
            <a:pPr marL="990600" lvl="1" indent="-533400" eaLnBrk="1" hangingPunct="1">
              <a:lnSpc>
                <a:spcPct val="90000"/>
              </a:lnSpc>
              <a:spcAft>
                <a:spcPts val="300"/>
              </a:spcAft>
              <a:buFontTx/>
              <a:buNone/>
              <a:defRPr/>
            </a:pPr>
            <a:r>
              <a:rPr lang="en-US" sz="1800" dirty="0" smtClean="0">
                <a:latin typeface="Times New Roman" charset="0"/>
              </a:rPr>
              <a:t>Lunch duty			         socialization		</a:t>
            </a:r>
          </a:p>
          <a:p>
            <a:pPr marL="990600" lvl="1" indent="-533400" eaLnBrk="1" hangingPunct="1">
              <a:lnSpc>
                <a:spcPct val="90000"/>
              </a:lnSpc>
              <a:spcAft>
                <a:spcPts val="300"/>
              </a:spcAft>
              <a:buFontTx/>
              <a:buNone/>
              <a:defRPr/>
            </a:pPr>
            <a:r>
              <a:rPr lang="en-US" sz="1800" dirty="0" smtClean="0">
                <a:latin typeface="Times New Roman" charset="0"/>
              </a:rPr>
              <a:t>Retirement</a:t>
            </a:r>
          </a:p>
          <a:p>
            <a:pPr marL="609600" indent="-609600" eaLnBrk="1" hangingPunct="1">
              <a:lnSpc>
                <a:spcPct val="90000"/>
              </a:lnSpc>
              <a:spcAft>
                <a:spcPts val="300"/>
              </a:spcAft>
              <a:buFontTx/>
              <a:buNone/>
              <a:defRPr/>
            </a:pPr>
            <a:r>
              <a:rPr lang="en-US" sz="2000" b="1" i="1" dirty="0" smtClean="0">
                <a:latin typeface="Times New Roman" charset="0"/>
                <a:cs typeface="+mn-cs"/>
              </a:rPr>
              <a:t>Rites of Degradation</a:t>
            </a:r>
            <a:r>
              <a:rPr lang="en-US" sz="2000" dirty="0" smtClean="0">
                <a:latin typeface="Times New Roman" charset="0"/>
                <a:cs typeface="+mn-cs"/>
              </a:rPr>
              <a:t>		</a:t>
            </a:r>
          </a:p>
          <a:p>
            <a:pPr marL="990600" lvl="1" indent="-533400" eaLnBrk="1" hangingPunct="1">
              <a:lnSpc>
                <a:spcPct val="90000"/>
              </a:lnSpc>
              <a:spcAft>
                <a:spcPts val="300"/>
              </a:spcAft>
              <a:buFont typeface="Times" charset="0"/>
              <a:buNone/>
              <a:defRPr/>
            </a:pPr>
            <a:r>
              <a:rPr lang="en-US" sz="1800" dirty="0" smtClean="0">
                <a:latin typeface="Times New Roman" charset="0"/>
              </a:rPr>
              <a:t>Negative evaluation		Reaffirm appropriate behavior</a:t>
            </a:r>
          </a:p>
          <a:p>
            <a:pPr marL="990600" lvl="1" indent="-533400" eaLnBrk="1" hangingPunct="1">
              <a:lnSpc>
                <a:spcPct val="90000"/>
              </a:lnSpc>
              <a:spcAft>
                <a:spcPts val="300"/>
              </a:spcAft>
              <a:buFont typeface="Times" charset="0"/>
              <a:buNone/>
              <a:defRPr/>
            </a:pPr>
            <a:r>
              <a:rPr lang="en-US" sz="1800" dirty="0" smtClean="0">
                <a:latin typeface="Times New Roman" charset="0"/>
              </a:rPr>
              <a:t>Public rebuke</a:t>
            </a:r>
          </a:p>
          <a:p>
            <a:pPr marL="609600" indent="-609600" eaLnBrk="1" hangingPunct="1">
              <a:lnSpc>
                <a:spcPct val="90000"/>
              </a:lnSpc>
              <a:spcAft>
                <a:spcPts val="300"/>
              </a:spcAft>
              <a:buFontTx/>
              <a:buNone/>
              <a:defRPr/>
            </a:pPr>
            <a:r>
              <a:rPr lang="en-US" sz="2000" b="1" i="1" dirty="0" smtClean="0">
                <a:latin typeface="Times New Roman" charset="0"/>
                <a:cs typeface="+mn-cs"/>
              </a:rPr>
              <a:t>Rites of Enhancement</a:t>
            </a:r>
            <a:r>
              <a:rPr lang="en-US" sz="2000" dirty="0" smtClean="0">
                <a:latin typeface="Times New Roman" charset="0"/>
                <a:cs typeface="+mn-cs"/>
              </a:rPr>
              <a:t>		</a:t>
            </a:r>
          </a:p>
          <a:p>
            <a:pPr marL="990600" lvl="1" indent="-533400" eaLnBrk="1" hangingPunct="1">
              <a:lnSpc>
                <a:spcPct val="90000"/>
              </a:lnSpc>
              <a:spcAft>
                <a:spcPts val="300"/>
              </a:spcAft>
              <a:buFont typeface="Times" charset="0"/>
              <a:buNone/>
              <a:defRPr/>
            </a:pPr>
            <a:r>
              <a:rPr lang="en-US" sz="1800" dirty="0" smtClean="0">
                <a:latin typeface="Times New Roman" charset="0"/>
              </a:rPr>
              <a:t>Teacher of the year			Reinforce appropriate behavior</a:t>
            </a:r>
          </a:p>
          <a:p>
            <a:pPr marL="990600" lvl="1" indent="-533400" eaLnBrk="1" hangingPunct="1">
              <a:lnSpc>
                <a:spcPct val="90000"/>
              </a:lnSpc>
              <a:spcAft>
                <a:spcPts val="300"/>
              </a:spcAft>
              <a:buFont typeface="Times" charset="0"/>
              <a:buNone/>
              <a:defRPr/>
            </a:pPr>
            <a:r>
              <a:rPr lang="en-US" sz="1800" dirty="0" smtClean="0">
                <a:latin typeface="Times New Roman" charset="0"/>
              </a:rPr>
              <a:t>Debate team champions</a:t>
            </a:r>
          </a:p>
          <a:p>
            <a:pPr marL="990600" lvl="1" indent="-533400" eaLnBrk="1" hangingPunct="1">
              <a:lnSpc>
                <a:spcPct val="90000"/>
              </a:lnSpc>
              <a:spcAft>
                <a:spcPts val="300"/>
              </a:spcAft>
              <a:buFont typeface="Times" charset="0"/>
              <a:buNone/>
              <a:defRPr/>
            </a:pPr>
            <a:r>
              <a:rPr lang="en-US" sz="1800" dirty="0" smtClean="0">
                <a:latin typeface="Times New Roman" charset="0"/>
              </a:rPr>
              <a:t>Football champions</a:t>
            </a:r>
          </a:p>
          <a:p>
            <a:pPr marL="609600" indent="-609600" eaLnBrk="1" hangingPunct="1">
              <a:lnSpc>
                <a:spcPct val="90000"/>
              </a:lnSpc>
              <a:spcAft>
                <a:spcPts val="300"/>
              </a:spcAft>
              <a:buFontTx/>
              <a:buNone/>
              <a:defRPr/>
            </a:pPr>
            <a:r>
              <a:rPr lang="en-US" sz="2000" b="1" i="1" dirty="0" smtClean="0">
                <a:latin typeface="Times New Roman" charset="0"/>
                <a:cs typeface="+mn-cs"/>
              </a:rPr>
              <a:t>Rites of Integration</a:t>
            </a:r>
            <a:endParaRPr lang="en-US" sz="2000" dirty="0" smtClean="0">
              <a:latin typeface="Times New Roman" charset="0"/>
              <a:cs typeface="+mn-cs"/>
            </a:endParaRPr>
          </a:p>
          <a:p>
            <a:pPr marL="990600" lvl="1" indent="-533400" eaLnBrk="1" hangingPunct="1">
              <a:lnSpc>
                <a:spcPct val="90000"/>
              </a:lnSpc>
              <a:spcAft>
                <a:spcPts val="300"/>
              </a:spcAft>
              <a:buFont typeface="Times" charset="0"/>
              <a:buNone/>
              <a:defRPr/>
            </a:pPr>
            <a:r>
              <a:rPr lang="en-US" sz="1800" dirty="0" smtClean="0">
                <a:latin typeface="Times New Roman" charset="0"/>
              </a:rPr>
              <a:t>Holiday party				Enhances cohesiveness</a:t>
            </a:r>
          </a:p>
          <a:p>
            <a:pPr marL="990600" lvl="1" indent="-533400" eaLnBrk="1" hangingPunct="1">
              <a:lnSpc>
                <a:spcPct val="90000"/>
              </a:lnSpc>
              <a:spcAft>
                <a:spcPts val="300"/>
              </a:spcAft>
              <a:buFont typeface="Times" charset="0"/>
              <a:buNone/>
              <a:defRPr/>
            </a:pPr>
            <a:r>
              <a:rPr lang="en-US" sz="1800" dirty="0" smtClean="0">
                <a:latin typeface="Times New Roman" charset="0"/>
              </a:rPr>
              <a:t>Teacher</a:t>
            </a:r>
            <a:r>
              <a:rPr lang="ja-JP" altLang="en-US" sz="1800" dirty="0" smtClean="0">
                <a:latin typeface="Arial"/>
              </a:rPr>
              <a:t>’</a:t>
            </a:r>
            <a:r>
              <a:rPr lang="en-US" sz="1800" dirty="0" smtClean="0">
                <a:latin typeface="Times New Roman" charset="0"/>
              </a:rPr>
              <a:t>s lounge</a:t>
            </a:r>
          </a:p>
          <a:p>
            <a:pPr marL="990600" lvl="1" indent="-533400" eaLnBrk="1" hangingPunct="1">
              <a:lnSpc>
                <a:spcPct val="90000"/>
              </a:lnSpc>
              <a:spcAft>
                <a:spcPts val="300"/>
              </a:spcAft>
              <a:buFont typeface="Times" charset="0"/>
              <a:buNone/>
              <a:defRPr/>
            </a:pPr>
            <a:r>
              <a:rPr lang="en-US" sz="1800" dirty="0" smtClean="0">
                <a:latin typeface="Times New Roman" charset="0"/>
              </a:rPr>
              <a:t>Coffee group		</a:t>
            </a:r>
          </a:p>
        </p:txBody>
      </p:sp>
      <p:sp>
        <p:nvSpPr>
          <p:cNvPr id="252932"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52934"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25580748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29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29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529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293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293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2931">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52931">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252931">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252931">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252931">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252931">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252931">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252931">
                                            <p:txEl>
                                              <p:pRg st="12" end="12"/>
                                            </p:txEl>
                                          </p:spTgt>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252931">
                                            <p:txEl>
                                              <p:pRg st="13" end="13"/>
                                            </p:txEl>
                                          </p:spTgt>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grpId="0" nodeType="clickEffect">
                                  <p:stCondLst>
                                    <p:cond delay="0"/>
                                  </p:stCondLst>
                                  <p:childTnLst>
                                    <p:set>
                                      <p:cBhvr>
                                        <p:cTn id="62" dur="1" fill="hold">
                                          <p:stCondLst>
                                            <p:cond delay="499"/>
                                          </p:stCondLst>
                                        </p:cTn>
                                        <p:tgtEl>
                                          <p:spTgt spid="252931">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31" grpId="0" build="p" bldLvl="2"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28354" name="Rectangle 2"/>
          <p:cNvSpPr>
            <a:spLocks noGrp="1" noChangeArrowheads="1"/>
          </p:cNvSpPr>
          <p:nvPr>
            <p:ph type="title"/>
          </p:nvPr>
        </p:nvSpPr>
        <p:spPr>
          <a:xfrm>
            <a:off x="762000" y="-228600"/>
            <a:ext cx="7772400" cy="1143000"/>
          </a:xfrm>
        </p:spPr>
        <p:txBody>
          <a:bodyPr/>
          <a:lstStyle/>
          <a:p>
            <a:pPr eaLnBrk="1" hangingPunct="1">
              <a:defRPr/>
            </a:pPr>
            <a:r>
              <a:rPr lang="en-US" sz="4000" dirty="0" smtClean="0">
                <a:solidFill>
                  <a:srgbClr val="000000"/>
                </a:solidFill>
                <a:cs typeface="+mj-cs"/>
              </a:rPr>
              <a:t>School Culture: Symbol Systems</a:t>
            </a:r>
          </a:p>
        </p:txBody>
      </p:sp>
      <p:sp>
        <p:nvSpPr>
          <p:cNvPr id="228355" name="Rectangle 3"/>
          <p:cNvSpPr>
            <a:spLocks noGrp="1" noChangeArrowheads="1"/>
          </p:cNvSpPr>
          <p:nvPr>
            <p:ph type="body" idx="1"/>
          </p:nvPr>
        </p:nvSpPr>
        <p:spPr>
          <a:xfrm>
            <a:off x="533400" y="838200"/>
            <a:ext cx="8534400" cy="5257800"/>
          </a:xfrm>
        </p:spPr>
        <p:txBody>
          <a:bodyPr>
            <a:normAutofit lnSpcReduction="10000"/>
          </a:bodyPr>
          <a:lstStyle/>
          <a:p>
            <a:pPr marL="609600" indent="-609600" eaLnBrk="1" hangingPunct="1">
              <a:lnSpc>
                <a:spcPct val="90000"/>
              </a:lnSpc>
              <a:spcAft>
                <a:spcPts val="300"/>
              </a:spcAft>
              <a:buFontTx/>
              <a:buNone/>
              <a:defRPr/>
            </a:pPr>
            <a:r>
              <a:rPr lang="en-US" sz="2800" dirty="0" smtClean="0">
                <a:latin typeface="Times New Roman" charset="0"/>
                <a:cs typeface="+mn-cs"/>
              </a:rPr>
              <a:t>Symbols through which school culture is expressed:</a:t>
            </a:r>
            <a:endParaRPr lang="en-US" sz="2400" dirty="0" smtClean="0">
              <a:latin typeface="Times New Roman" charset="0"/>
              <a:cs typeface="+mn-cs"/>
            </a:endParaRPr>
          </a:p>
          <a:p>
            <a:pPr marL="609600" indent="-609600" eaLnBrk="1" hangingPunct="1">
              <a:lnSpc>
                <a:spcPct val="90000"/>
              </a:lnSpc>
              <a:spcAft>
                <a:spcPts val="300"/>
              </a:spcAft>
              <a:buFontTx/>
              <a:buNone/>
              <a:defRPr/>
            </a:pPr>
            <a:endParaRPr lang="en-US" sz="2400" dirty="0" smtClean="0">
              <a:latin typeface="Times New Roman" charset="0"/>
              <a:cs typeface="+mn-cs"/>
            </a:endParaRPr>
          </a:p>
          <a:p>
            <a:pPr marL="609600" indent="-609600" eaLnBrk="1" hangingPunct="1">
              <a:lnSpc>
                <a:spcPct val="90000"/>
              </a:lnSpc>
              <a:spcAft>
                <a:spcPts val="300"/>
              </a:spcAft>
              <a:buFontTx/>
              <a:buNone/>
              <a:defRPr/>
            </a:pPr>
            <a:r>
              <a:rPr lang="en-US" sz="2800" b="1" i="1" dirty="0" smtClean="0">
                <a:latin typeface="Times New Roman" charset="0"/>
                <a:cs typeface="+mn-cs"/>
              </a:rPr>
              <a:t>Stories</a:t>
            </a:r>
            <a:r>
              <a:rPr lang="en-US" sz="2800" dirty="0" smtClean="0">
                <a:latin typeface="Times New Roman" charset="0"/>
                <a:cs typeface="+mn-cs"/>
              </a:rPr>
              <a:t>--narratives that are based on true events, but often combine truth and fiction.</a:t>
            </a:r>
          </a:p>
          <a:p>
            <a:pPr marL="609600" indent="-609600" eaLnBrk="1" hangingPunct="1">
              <a:lnSpc>
                <a:spcPct val="90000"/>
              </a:lnSpc>
              <a:spcAft>
                <a:spcPts val="300"/>
              </a:spcAft>
              <a:buFontTx/>
              <a:buNone/>
              <a:defRPr/>
            </a:pPr>
            <a:r>
              <a:rPr lang="en-US" sz="2800" b="1" i="1" dirty="0" smtClean="0">
                <a:latin typeface="Times New Roman" charset="0"/>
                <a:cs typeface="+mn-cs"/>
              </a:rPr>
              <a:t>Myth</a:t>
            </a:r>
            <a:r>
              <a:rPr lang="en-US" sz="2800" dirty="0" smtClean="0">
                <a:latin typeface="Times New Roman" charset="0"/>
                <a:cs typeface="+mn-cs"/>
              </a:rPr>
              <a:t>s--stories that communicate an unquestioned belief that cannot be demonstrated by the facts.</a:t>
            </a:r>
          </a:p>
          <a:p>
            <a:pPr marL="609600" indent="-609600" eaLnBrk="1" hangingPunct="1">
              <a:lnSpc>
                <a:spcPct val="90000"/>
              </a:lnSpc>
              <a:spcAft>
                <a:spcPts val="300"/>
              </a:spcAft>
              <a:buFontTx/>
              <a:buNone/>
              <a:defRPr/>
            </a:pPr>
            <a:r>
              <a:rPr lang="en-US" sz="2800" b="1" i="1" dirty="0" smtClean="0">
                <a:latin typeface="Times New Roman" charset="0"/>
                <a:cs typeface="+mn-cs"/>
              </a:rPr>
              <a:t>Legends</a:t>
            </a:r>
            <a:r>
              <a:rPr lang="en-US" sz="2800" dirty="0" smtClean="0">
                <a:latin typeface="Times New Roman" charset="0"/>
                <a:cs typeface="+mn-cs"/>
              </a:rPr>
              <a:t>--stories that are retold and elaborated with fictional details.</a:t>
            </a:r>
          </a:p>
          <a:p>
            <a:pPr marL="609600" indent="-609600" eaLnBrk="1" hangingPunct="1">
              <a:lnSpc>
                <a:spcPct val="90000"/>
              </a:lnSpc>
              <a:spcAft>
                <a:spcPts val="300"/>
              </a:spcAft>
              <a:buFontTx/>
              <a:buNone/>
              <a:defRPr/>
            </a:pPr>
            <a:r>
              <a:rPr lang="en-US" sz="2800" b="1" i="1" dirty="0" smtClean="0">
                <a:latin typeface="Times New Roman" charset="0"/>
                <a:cs typeface="+mn-cs"/>
              </a:rPr>
              <a:t>Icons</a:t>
            </a:r>
            <a:r>
              <a:rPr lang="en-US" sz="2800" dirty="0" smtClean="0">
                <a:latin typeface="Times New Roman" charset="0"/>
                <a:cs typeface="+mn-cs"/>
              </a:rPr>
              <a:t>--physical artifacts that are used to communicate the culture (logos, mottoes, and trophies).</a:t>
            </a:r>
          </a:p>
          <a:p>
            <a:pPr marL="609600" indent="-609600" eaLnBrk="1" hangingPunct="1">
              <a:lnSpc>
                <a:spcPct val="90000"/>
              </a:lnSpc>
              <a:spcAft>
                <a:spcPts val="300"/>
              </a:spcAft>
              <a:buFontTx/>
              <a:buNone/>
              <a:defRPr/>
            </a:pPr>
            <a:r>
              <a:rPr lang="en-US" sz="2800" b="1" i="1" dirty="0" smtClean="0">
                <a:latin typeface="Times New Roman" charset="0"/>
                <a:cs typeface="+mn-cs"/>
              </a:rPr>
              <a:t>Rituals</a:t>
            </a:r>
            <a:r>
              <a:rPr lang="en-US" sz="2800" dirty="0" smtClean="0">
                <a:latin typeface="Times New Roman" charset="0"/>
                <a:cs typeface="+mn-cs"/>
              </a:rPr>
              <a:t>--are the routine ceremonies and rites that signal what is important in the school.</a:t>
            </a:r>
          </a:p>
        </p:txBody>
      </p:sp>
      <p:sp>
        <p:nvSpPr>
          <p:cNvPr id="228356"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28358"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3054635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83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835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2835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28355">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28355">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283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5"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51906" name="Rectangle 2"/>
          <p:cNvSpPr>
            <a:spLocks noGrp="1" noChangeArrowheads="1"/>
          </p:cNvSpPr>
          <p:nvPr>
            <p:ph type="title"/>
          </p:nvPr>
        </p:nvSpPr>
        <p:spPr>
          <a:xfrm>
            <a:off x="609600" y="0"/>
            <a:ext cx="7772400" cy="1143000"/>
          </a:xfrm>
        </p:spPr>
        <p:txBody>
          <a:bodyPr/>
          <a:lstStyle/>
          <a:p>
            <a:pPr eaLnBrk="1" hangingPunct="1">
              <a:defRPr/>
            </a:pPr>
            <a:r>
              <a:rPr lang="en-US" sz="4000" dirty="0" smtClean="0">
                <a:solidFill>
                  <a:srgbClr val="000000"/>
                </a:solidFill>
                <a:cs typeface="+mj-cs"/>
              </a:rPr>
              <a:t>School Culture: Metaphors</a:t>
            </a:r>
          </a:p>
        </p:txBody>
      </p:sp>
      <p:sp>
        <p:nvSpPr>
          <p:cNvPr id="251907" name="Rectangle 3"/>
          <p:cNvSpPr>
            <a:spLocks noGrp="1" noChangeArrowheads="1"/>
          </p:cNvSpPr>
          <p:nvPr>
            <p:ph type="body" idx="1"/>
          </p:nvPr>
        </p:nvSpPr>
        <p:spPr>
          <a:xfrm>
            <a:off x="3200400" y="1219200"/>
            <a:ext cx="8534400" cy="5257800"/>
          </a:xfrm>
        </p:spPr>
        <p:txBody>
          <a:bodyPr/>
          <a:lstStyle/>
          <a:p>
            <a:pPr marL="609600" indent="-609600" eaLnBrk="1" hangingPunct="1">
              <a:lnSpc>
                <a:spcPct val="90000"/>
              </a:lnSpc>
              <a:spcAft>
                <a:spcPts val="300"/>
              </a:spcAft>
              <a:defRPr/>
            </a:pPr>
            <a:r>
              <a:rPr lang="en-US" sz="2800" dirty="0" smtClean="0">
                <a:latin typeface="Times New Roman" charset="0"/>
                <a:cs typeface="+mn-cs"/>
              </a:rPr>
              <a:t>The Family</a:t>
            </a:r>
          </a:p>
          <a:p>
            <a:pPr marL="609600" indent="-609600" eaLnBrk="1" hangingPunct="1">
              <a:lnSpc>
                <a:spcPct val="90000"/>
              </a:lnSpc>
              <a:spcAft>
                <a:spcPts val="300"/>
              </a:spcAft>
              <a:defRPr/>
            </a:pPr>
            <a:r>
              <a:rPr lang="en-US" sz="2800" dirty="0" smtClean="0">
                <a:latin typeface="Times New Roman" charset="0"/>
                <a:cs typeface="+mn-cs"/>
              </a:rPr>
              <a:t>The Machine</a:t>
            </a:r>
          </a:p>
          <a:p>
            <a:pPr marL="609600" indent="-609600" eaLnBrk="1" hangingPunct="1">
              <a:lnSpc>
                <a:spcPct val="90000"/>
              </a:lnSpc>
              <a:spcAft>
                <a:spcPts val="300"/>
              </a:spcAft>
              <a:defRPr/>
            </a:pPr>
            <a:r>
              <a:rPr lang="en-US" sz="2800" dirty="0" smtClean="0">
                <a:latin typeface="Times New Roman" charset="0"/>
                <a:cs typeface="+mn-cs"/>
              </a:rPr>
              <a:t>The Circus</a:t>
            </a:r>
          </a:p>
          <a:p>
            <a:pPr marL="609600" indent="-609600" eaLnBrk="1" hangingPunct="1">
              <a:lnSpc>
                <a:spcPct val="90000"/>
              </a:lnSpc>
              <a:spcAft>
                <a:spcPts val="300"/>
              </a:spcAft>
              <a:defRPr/>
            </a:pPr>
            <a:r>
              <a:rPr lang="en-US" sz="2800" dirty="0" smtClean="0">
                <a:latin typeface="Times New Roman" charset="0"/>
                <a:cs typeface="+mn-cs"/>
              </a:rPr>
              <a:t>The Factory</a:t>
            </a:r>
          </a:p>
          <a:p>
            <a:pPr marL="609600" indent="-609600" eaLnBrk="1" hangingPunct="1">
              <a:lnSpc>
                <a:spcPct val="90000"/>
              </a:lnSpc>
              <a:spcAft>
                <a:spcPts val="300"/>
              </a:spcAft>
              <a:defRPr/>
            </a:pPr>
            <a:r>
              <a:rPr lang="en-US" sz="2800" dirty="0" smtClean="0">
                <a:latin typeface="Times New Roman" charset="0"/>
                <a:cs typeface="+mn-cs"/>
              </a:rPr>
              <a:t>The Jungle</a:t>
            </a:r>
          </a:p>
          <a:p>
            <a:pPr marL="609600" indent="-609600" eaLnBrk="1" hangingPunct="1">
              <a:lnSpc>
                <a:spcPct val="90000"/>
              </a:lnSpc>
              <a:spcAft>
                <a:spcPts val="300"/>
              </a:spcAft>
              <a:defRPr/>
            </a:pPr>
            <a:r>
              <a:rPr lang="en-US" sz="2800" dirty="0" smtClean="0">
                <a:latin typeface="Times New Roman" charset="0"/>
                <a:cs typeface="+mn-cs"/>
              </a:rPr>
              <a:t>The Zoo</a:t>
            </a:r>
          </a:p>
          <a:p>
            <a:pPr marL="609600" indent="-609600" eaLnBrk="1" hangingPunct="1">
              <a:lnSpc>
                <a:spcPct val="90000"/>
              </a:lnSpc>
              <a:spcAft>
                <a:spcPts val="300"/>
              </a:spcAft>
              <a:defRPr/>
            </a:pPr>
            <a:r>
              <a:rPr lang="en-US" sz="2800" dirty="0" smtClean="0">
                <a:latin typeface="Times New Roman" charset="0"/>
                <a:cs typeface="+mn-cs"/>
              </a:rPr>
              <a:t>The Fad Shop</a:t>
            </a:r>
          </a:p>
          <a:p>
            <a:pPr marL="609600" indent="-609600" eaLnBrk="1" hangingPunct="1">
              <a:lnSpc>
                <a:spcPct val="90000"/>
              </a:lnSpc>
              <a:spcAft>
                <a:spcPts val="300"/>
              </a:spcAft>
              <a:defRPr/>
            </a:pPr>
            <a:r>
              <a:rPr lang="en-US" sz="2800" dirty="0" smtClean="0">
                <a:latin typeface="Times New Roman" charset="0"/>
                <a:cs typeface="+mn-cs"/>
              </a:rPr>
              <a:t>The Academy</a:t>
            </a:r>
          </a:p>
          <a:p>
            <a:pPr marL="609600" indent="-609600" eaLnBrk="1" hangingPunct="1">
              <a:lnSpc>
                <a:spcPct val="90000"/>
              </a:lnSpc>
              <a:spcAft>
                <a:spcPts val="300"/>
              </a:spcAft>
              <a:defRPr/>
            </a:pPr>
            <a:r>
              <a:rPr lang="en-US" sz="2800" dirty="0" smtClean="0">
                <a:latin typeface="Times New Roman" charset="0"/>
                <a:cs typeface="+mn-cs"/>
              </a:rPr>
              <a:t>The Club</a:t>
            </a:r>
          </a:p>
        </p:txBody>
      </p:sp>
      <p:sp>
        <p:nvSpPr>
          <p:cNvPr id="251908"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51910"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13498512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19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190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5190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190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190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1907">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51907">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251907">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25190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7" grpId="0" build="p" bldLvl="2"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53954" name="Rectangle 2"/>
          <p:cNvSpPr>
            <a:spLocks noGrp="1" noChangeArrowheads="1"/>
          </p:cNvSpPr>
          <p:nvPr>
            <p:ph type="title"/>
          </p:nvPr>
        </p:nvSpPr>
        <p:spPr>
          <a:xfrm>
            <a:off x="685800" y="152400"/>
            <a:ext cx="7772400" cy="1600200"/>
          </a:xfrm>
        </p:spPr>
        <p:txBody>
          <a:bodyPr/>
          <a:lstStyle/>
          <a:p>
            <a:pPr eaLnBrk="1" hangingPunct="1">
              <a:defRPr/>
            </a:pPr>
            <a:r>
              <a:rPr lang="en-US" sz="4000" dirty="0" smtClean="0">
                <a:solidFill>
                  <a:srgbClr val="000000"/>
                </a:solidFill>
                <a:cs typeface="+mj-cs"/>
              </a:rPr>
              <a:t>School Culture</a:t>
            </a:r>
            <a:endParaRPr lang="en-US" sz="3200" dirty="0" smtClean="0">
              <a:solidFill>
                <a:srgbClr val="000000"/>
              </a:solidFill>
              <a:cs typeface="+mj-cs"/>
            </a:endParaRPr>
          </a:p>
        </p:txBody>
      </p:sp>
      <p:sp>
        <p:nvSpPr>
          <p:cNvPr id="253955" name="Rectangle 3"/>
          <p:cNvSpPr>
            <a:spLocks noGrp="1" noChangeArrowheads="1"/>
          </p:cNvSpPr>
          <p:nvPr>
            <p:ph type="body" idx="1"/>
          </p:nvPr>
        </p:nvSpPr>
        <p:spPr>
          <a:xfrm>
            <a:off x="609600" y="1600200"/>
            <a:ext cx="8534400" cy="5257800"/>
          </a:xfrm>
        </p:spPr>
        <p:txBody>
          <a:bodyPr/>
          <a:lstStyle/>
          <a:p>
            <a:pPr marL="609600" indent="-609600" eaLnBrk="1" hangingPunct="1">
              <a:lnSpc>
                <a:spcPct val="90000"/>
              </a:lnSpc>
              <a:spcAft>
                <a:spcPts val="300"/>
              </a:spcAft>
              <a:buFontTx/>
              <a:buNone/>
              <a:defRPr/>
            </a:pPr>
            <a:r>
              <a:rPr lang="en-US" sz="3600" dirty="0" smtClean="0">
                <a:latin typeface="Times New Roman" charset="0"/>
                <a:cs typeface="+mn-cs"/>
              </a:rPr>
              <a:t>Examples of Four School Cultures</a:t>
            </a:r>
          </a:p>
          <a:p>
            <a:pPr marL="609600" indent="-609600" eaLnBrk="1" hangingPunct="1">
              <a:lnSpc>
                <a:spcPct val="90000"/>
              </a:lnSpc>
              <a:spcAft>
                <a:spcPts val="300"/>
              </a:spcAft>
              <a:buFontTx/>
              <a:buNone/>
              <a:defRPr/>
            </a:pPr>
            <a:endParaRPr lang="en-US" sz="2800" dirty="0" smtClean="0">
              <a:latin typeface="Times New Roman" charset="0"/>
              <a:cs typeface="+mn-cs"/>
            </a:endParaRPr>
          </a:p>
          <a:p>
            <a:pPr marL="1371600" lvl="2" indent="-457200" eaLnBrk="1" hangingPunct="1">
              <a:lnSpc>
                <a:spcPct val="90000"/>
              </a:lnSpc>
              <a:spcAft>
                <a:spcPts val="300"/>
              </a:spcAft>
              <a:defRPr/>
            </a:pPr>
            <a:r>
              <a:rPr lang="en-US" sz="2800" dirty="0" smtClean="0">
                <a:latin typeface="Times New Roman" charset="0"/>
              </a:rPr>
              <a:t>A Culture of Efficacy</a:t>
            </a:r>
          </a:p>
          <a:p>
            <a:pPr marL="1371600" lvl="2" indent="-457200" eaLnBrk="1" hangingPunct="1">
              <a:lnSpc>
                <a:spcPct val="90000"/>
              </a:lnSpc>
              <a:spcAft>
                <a:spcPts val="300"/>
              </a:spcAft>
              <a:defRPr/>
            </a:pPr>
            <a:r>
              <a:rPr lang="en-US" sz="2800" dirty="0" smtClean="0">
                <a:latin typeface="Times New Roman" charset="0"/>
              </a:rPr>
              <a:t>A Culture of Trust</a:t>
            </a:r>
          </a:p>
          <a:p>
            <a:pPr marL="1371600" lvl="2" indent="-457200" eaLnBrk="1" hangingPunct="1">
              <a:lnSpc>
                <a:spcPct val="90000"/>
              </a:lnSpc>
              <a:spcAft>
                <a:spcPts val="300"/>
              </a:spcAft>
              <a:defRPr/>
            </a:pPr>
            <a:r>
              <a:rPr lang="en-US" sz="2800" dirty="0" smtClean="0">
                <a:latin typeface="Times New Roman" charset="0"/>
              </a:rPr>
              <a:t>A Culture of Academic Optimism</a:t>
            </a:r>
          </a:p>
          <a:p>
            <a:pPr marL="1371600" lvl="2" indent="-457200" eaLnBrk="1" hangingPunct="1">
              <a:lnSpc>
                <a:spcPct val="90000"/>
              </a:lnSpc>
              <a:spcAft>
                <a:spcPts val="300"/>
              </a:spcAft>
              <a:defRPr/>
            </a:pPr>
            <a:r>
              <a:rPr lang="en-US" sz="2800" dirty="0" smtClean="0">
                <a:latin typeface="Times New Roman" charset="0"/>
              </a:rPr>
              <a:t>A Culture of Control</a:t>
            </a:r>
          </a:p>
        </p:txBody>
      </p:sp>
      <p:sp>
        <p:nvSpPr>
          <p:cNvPr id="253956"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53958"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6697146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395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5395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253955">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25395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5395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955" grpId="0"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56002" name="Rectangle 2"/>
          <p:cNvSpPr>
            <a:spLocks noGrp="1" noChangeArrowheads="1"/>
          </p:cNvSpPr>
          <p:nvPr>
            <p:ph type="title"/>
          </p:nvPr>
        </p:nvSpPr>
        <p:spPr>
          <a:xfrm>
            <a:off x="762000" y="-381000"/>
            <a:ext cx="7772400" cy="1600200"/>
          </a:xfrm>
        </p:spPr>
        <p:txBody>
          <a:bodyPr/>
          <a:lstStyle/>
          <a:p>
            <a:pPr eaLnBrk="1" hangingPunct="1">
              <a:defRPr/>
            </a:pPr>
            <a:r>
              <a:rPr lang="en-US" dirty="0" smtClean="0">
                <a:solidFill>
                  <a:srgbClr val="000000"/>
                </a:solidFill>
                <a:cs typeface="+mj-cs"/>
              </a:rPr>
              <a:t>A School Culture of Efficacy</a:t>
            </a:r>
            <a:endParaRPr lang="en-US" sz="3600" dirty="0" smtClean="0">
              <a:solidFill>
                <a:srgbClr val="000000"/>
              </a:solidFill>
              <a:cs typeface="+mj-cs"/>
            </a:endParaRPr>
          </a:p>
        </p:txBody>
      </p:sp>
      <p:sp>
        <p:nvSpPr>
          <p:cNvPr id="256003" name="Rectangle 3"/>
          <p:cNvSpPr>
            <a:spLocks noGrp="1" noChangeArrowheads="1"/>
          </p:cNvSpPr>
          <p:nvPr>
            <p:ph type="body" idx="1"/>
          </p:nvPr>
        </p:nvSpPr>
        <p:spPr>
          <a:xfrm>
            <a:off x="0" y="1295400"/>
            <a:ext cx="9144000" cy="5029200"/>
          </a:xfrm>
        </p:spPr>
        <p:txBody>
          <a:bodyPr/>
          <a:lstStyle/>
          <a:p>
            <a:pPr marL="609600" indent="-609600" eaLnBrk="1" hangingPunct="1">
              <a:lnSpc>
                <a:spcPct val="90000"/>
              </a:lnSpc>
              <a:spcAft>
                <a:spcPts val="300"/>
              </a:spcAft>
              <a:buFontTx/>
              <a:buNone/>
              <a:defRPr/>
            </a:pPr>
            <a:r>
              <a:rPr lang="en-US" sz="2800" dirty="0" smtClean="0">
                <a:latin typeface="Times New Roman" charset="0"/>
                <a:cs typeface="+mn-cs"/>
              </a:rPr>
              <a:t>A </a:t>
            </a:r>
            <a:r>
              <a:rPr lang="en-US" sz="2800" b="1" i="1" dirty="0" smtClean="0">
                <a:latin typeface="Times New Roman" charset="0"/>
                <a:cs typeface="+mn-cs"/>
              </a:rPr>
              <a:t>Culture of Efficacy</a:t>
            </a:r>
            <a:r>
              <a:rPr lang="en-US" sz="2800" dirty="0" smtClean="0">
                <a:latin typeface="Times New Roman" charset="0"/>
                <a:cs typeface="+mn-cs"/>
              </a:rPr>
              <a:t> refers to shared </a:t>
            </a:r>
            <a:r>
              <a:rPr lang="ja-JP" altLang="en-US" sz="2800" dirty="0" smtClean="0">
                <a:latin typeface="Arial"/>
                <a:cs typeface="+mn-cs"/>
              </a:rPr>
              <a:t>“</a:t>
            </a:r>
            <a:r>
              <a:rPr lang="en-US" sz="2800" dirty="0" smtClean="0">
                <a:cs typeface="+mn-cs"/>
              </a:rPr>
              <a:t>perceptions of teachers in a specific school that the faculty as a whole can execute courses of action required to positively affect student achievement.</a:t>
            </a:r>
            <a:r>
              <a:rPr lang="ja-JP" altLang="en-US" sz="2800" dirty="0" smtClean="0">
                <a:latin typeface="Arial"/>
                <a:cs typeface="+mn-cs"/>
              </a:rPr>
              <a:t>”</a:t>
            </a:r>
            <a:r>
              <a:rPr lang="en-US" sz="2800" dirty="0" smtClean="0">
                <a:cs typeface="+mn-cs"/>
              </a:rPr>
              <a:t>(Goddard, Hoy, &amp; Woolfolk Hoy, 2000) </a:t>
            </a:r>
          </a:p>
          <a:p>
            <a:pPr marL="609600" indent="-609600" eaLnBrk="1" hangingPunct="1">
              <a:lnSpc>
                <a:spcPct val="90000"/>
              </a:lnSpc>
              <a:spcAft>
                <a:spcPts val="300"/>
              </a:spcAft>
              <a:buFontTx/>
              <a:buNone/>
              <a:defRPr/>
            </a:pPr>
            <a:endParaRPr lang="en-US" sz="2800" dirty="0" smtClean="0">
              <a:cs typeface="+mn-cs"/>
            </a:endParaRPr>
          </a:p>
          <a:p>
            <a:pPr marL="609600" indent="-609600" eaLnBrk="1" hangingPunct="1">
              <a:lnSpc>
                <a:spcPct val="90000"/>
              </a:lnSpc>
              <a:spcAft>
                <a:spcPts val="300"/>
              </a:spcAft>
              <a:buFontTx/>
              <a:buNone/>
              <a:defRPr/>
            </a:pPr>
            <a:r>
              <a:rPr lang="en-US" sz="2800" dirty="0" smtClean="0">
                <a:cs typeface="+mn-cs"/>
              </a:rPr>
              <a:t>A </a:t>
            </a:r>
            <a:r>
              <a:rPr lang="en-US" sz="2800" b="1" i="1" dirty="0" smtClean="0">
                <a:cs typeface="+mn-cs"/>
              </a:rPr>
              <a:t>Culture of Efficacy</a:t>
            </a:r>
            <a:r>
              <a:rPr lang="en-US" sz="2800" dirty="0" smtClean="0">
                <a:cs typeface="+mn-cs"/>
              </a:rPr>
              <a:t> emphasizes academic performance and  norms that influence actions, habits, decisions, &amp; ultimately, </a:t>
            </a:r>
            <a:r>
              <a:rPr lang="en-US" sz="2800" i="1" dirty="0" smtClean="0">
                <a:cs typeface="+mn-cs"/>
              </a:rPr>
              <a:t>the achievement of the school.</a:t>
            </a:r>
          </a:p>
          <a:p>
            <a:pPr marL="609600" indent="-609600" eaLnBrk="1" hangingPunct="1">
              <a:lnSpc>
                <a:spcPct val="90000"/>
              </a:lnSpc>
              <a:spcAft>
                <a:spcPts val="300"/>
              </a:spcAft>
              <a:buFontTx/>
              <a:buNone/>
              <a:defRPr/>
            </a:pPr>
            <a:endParaRPr lang="en-US" sz="2800" dirty="0" smtClean="0">
              <a:cs typeface="+mn-cs"/>
            </a:endParaRPr>
          </a:p>
        </p:txBody>
      </p:sp>
      <p:sp>
        <p:nvSpPr>
          <p:cNvPr id="256004"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56006"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2970364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0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3" grpId="0" build="p" bldLvl="2"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57026" name="Rectangle 2"/>
          <p:cNvSpPr>
            <a:spLocks noGrp="1" noChangeArrowheads="1"/>
          </p:cNvSpPr>
          <p:nvPr>
            <p:ph type="title"/>
          </p:nvPr>
        </p:nvSpPr>
        <p:spPr>
          <a:xfrm>
            <a:off x="685800" y="-152400"/>
            <a:ext cx="7772400" cy="1600200"/>
          </a:xfrm>
        </p:spPr>
        <p:txBody>
          <a:bodyPr/>
          <a:lstStyle/>
          <a:p>
            <a:pPr eaLnBrk="1" hangingPunct="1">
              <a:defRPr/>
            </a:pPr>
            <a:r>
              <a:rPr lang="en-US" sz="4000" dirty="0" smtClean="0">
                <a:solidFill>
                  <a:srgbClr val="000000"/>
                </a:solidFill>
                <a:cs typeface="+mj-cs"/>
              </a:rPr>
              <a:t>A Culture of Efficacy</a:t>
            </a:r>
            <a:endParaRPr lang="en-US" sz="3200" dirty="0" smtClean="0">
              <a:solidFill>
                <a:srgbClr val="000000"/>
              </a:solidFill>
              <a:cs typeface="+mj-cs"/>
            </a:endParaRPr>
          </a:p>
        </p:txBody>
      </p:sp>
      <p:sp>
        <p:nvSpPr>
          <p:cNvPr id="257027" name="Rectangle 3"/>
          <p:cNvSpPr>
            <a:spLocks noGrp="1" noChangeArrowheads="1"/>
          </p:cNvSpPr>
          <p:nvPr>
            <p:ph type="body" idx="1"/>
          </p:nvPr>
        </p:nvSpPr>
        <p:spPr>
          <a:xfrm>
            <a:off x="457200" y="1295400"/>
            <a:ext cx="8534400" cy="5257800"/>
          </a:xfrm>
        </p:spPr>
        <p:txBody>
          <a:bodyPr/>
          <a:lstStyle/>
          <a:p>
            <a:pPr marL="609600" indent="-609600" eaLnBrk="1" hangingPunct="1">
              <a:lnSpc>
                <a:spcPct val="90000"/>
              </a:lnSpc>
              <a:defRPr/>
            </a:pPr>
            <a:r>
              <a:rPr lang="en-US" sz="2400" dirty="0" smtClean="0">
                <a:cs typeface="+mn-cs"/>
              </a:rPr>
              <a:t>Directly linked with other positive school qualities</a:t>
            </a:r>
          </a:p>
          <a:p>
            <a:pPr marL="1371600" lvl="2" indent="-457200" eaLnBrk="1" hangingPunct="1">
              <a:lnSpc>
                <a:spcPct val="90000"/>
              </a:lnSpc>
              <a:defRPr/>
            </a:pPr>
            <a:r>
              <a:rPr lang="en-US" sz="2000" dirty="0" smtClean="0"/>
              <a:t>Parental involvement	</a:t>
            </a:r>
          </a:p>
          <a:p>
            <a:pPr marL="1371600" lvl="2" indent="-457200" eaLnBrk="1" hangingPunct="1">
              <a:lnSpc>
                <a:spcPct val="90000"/>
              </a:lnSpc>
              <a:defRPr/>
            </a:pPr>
            <a:r>
              <a:rPr lang="en-US" sz="2000" dirty="0" smtClean="0"/>
              <a:t>Orderliness</a:t>
            </a:r>
          </a:p>
          <a:p>
            <a:pPr marL="1371600" lvl="2" indent="-457200" eaLnBrk="1" hangingPunct="1">
              <a:lnSpc>
                <a:spcPct val="90000"/>
              </a:lnSpc>
              <a:defRPr/>
            </a:pPr>
            <a:r>
              <a:rPr lang="en-US" sz="2000" dirty="0" smtClean="0"/>
              <a:t>Teacher innovation	</a:t>
            </a:r>
          </a:p>
          <a:p>
            <a:pPr marL="1371600" lvl="2" indent="-457200" eaLnBrk="1" hangingPunct="1">
              <a:lnSpc>
                <a:spcPct val="90000"/>
              </a:lnSpc>
              <a:defRPr/>
            </a:pPr>
            <a:r>
              <a:rPr lang="en-US" sz="2000" dirty="0" smtClean="0"/>
              <a:t>Lower drop-out, suspension rates</a:t>
            </a:r>
          </a:p>
          <a:p>
            <a:pPr marL="990600" lvl="1" indent="-533400" eaLnBrk="1" hangingPunct="1">
              <a:lnSpc>
                <a:spcPct val="90000"/>
              </a:lnSpc>
              <a:buFontTx/>
              <a:buNone/>
              <a:defRPr/>
            </a:pPr>
            <a:endParaRPr lang="en-US" sz="2000" dirty="0" smtClean="0"/>
          </a:p>
          <a:p>
            <a:pPr marL="609600" indent="-609600" eaLnBrk="1" hangingPunct="1">
              <a:lnSpc>
                <a:spcPct val="90000"/>
              </a:lnSpc>
              <a:defRPr/>
            </a:pPr>
            <a:r>
              <a:rPr lang="en-US" sz="2400" dirty="0" smtClean="0">
                <a:cs typeface="+mn-cs"/>
              </a:rPr>
              <a:t>A Culture of Efficacy strengthens the efficacy of an individual teacher, and influences behavior :</a:t>
            </a:r>
          </a:p>
          <a:p>
            <a:pPr marL="1371600" lvl="2" indent="-457200" eaLnBrk="1" hangingPunct="1">
              <a:lnSpc>
                <a:spcPct val="90000"/>
              </a:lnSpc>
              <a:defRPr/>
            </a:pPr>
            <a:r>
              <a:rPr lang="en-US" sz="2000" dirty="0" smtClean="0"/>
              <a:t>Greater effort</a:t>
            </a:r>
          </a:p>
          <a:p>
            <a:pPr marL="1371600" lvl="2" indent="-457200" eaLnBrk="1" hangingPunct="1">
              <a:lnSpc>
                <a:spcPct val="90000"/>
              </a:lnSpc>
              <a:defRPr/>
            </a:pPr>
            <a:r>
              <a:rPr lang="en-US" sz="2000" dirty="0" smtClean="0"/>
              <a:t>More perseverance</a:t>
            </a:r>
          </a:p>
          <a:p>
            <a:pPr marL="1371600" lvl="2" indent="-457200" eaLnBrk="1" hangingPunct="1">
              <a:lnSpc>
                <a:spcPct val="90000"/>
              </a:lnSpc>
              <a:defRPr/>
            </a:pPr>
            <a:r>
              <a:rPr lang="en-US" sz="2000" dirty="0" smtClean="0"/>
              <a:t>More resilience</a:t>
            </a:r>
          </a:p>
          <a:p>
            <a:pPr marL="1371600" lvl="2" indent="-457200" eaLnBrk="1" hangingPunct="1">
              <a:lnSpc>
                <a:spcPct val="90000"/>
              </a:lnSpc>
              <a:buFontTx/>
              <a:buNone/>
              <a:defRPr/>
            </a:pPr>
            <a:endParaRPr lang="en-US" sz="2000" dirty="0" smtClean="0"/>
          </a:p>
          <a:p>
            <a:pPr marL="990600" lvl="1" indent="-533400" eaLnBrk="1" hangingPunct="1">
              <a:lnSpc>
                <a:spcPct val="90000"/>
              </a:lnSpc>
              <a:defRPr/>
            </a:pPr>
            <a:endParaRPr lang="en-US" sz="1800" dirty="0" smtClean="0"/>
          </a:p>
          <a:p>
            <a:pPr marL="990600" lvl="1" indent="-533400" eaLnBrk="1" hangingPunct="1">
              <a:lnSpc>
                <a:spcPct val="90000"/>
              </a:lnSpc>
              <a:buFontTx/>
              <a:buNone/>
              <a:defRPr/>
            </a:pPr>
            <a:endParaRPr lang="en-US" sz="1800" dirty="0" smtClean="0"/>
          </a:p>
          <a:p>
            <a:pPr marL="609600" indent="-609600" eaLnBrk="1" hangingPunct="1">
              <a:lnSpc>
                <a:spcPct val="90000"/>
              </a:lnSpc>
              <a:buFontTx/>
              <a:buNone/>
              <a:defRPr/>
            </a:pPr>
            <a:endParaRPr lang="en-US" sz="2000" dirty="0" smtClean="0">
              <a:cs typeface="+mn-cs"/>
            </a:endParaRPr>
          </a:p>
          <a:p>
            <a:pPr marL="609600" indent="-609600" eaLnBrk="1" hangingPunct="1">
              <a:lnSpc>
                <a:spcPct val="90000"/>
              </a:lnSpc>
              <a:spcAft>
                <a:spcPts val="300"/>
              </a:spcAft>
              <a:buFontTx/>
              <a:buNone/>
              <a:defRPr/>
            </a:pPr>
            <a:endParaRPr lang="en-US" dirty="0" smtClean="0">
              <a:latin typeface="Times New Roman" charset="0"/>
              <a:cs typeface="+mn-cs"/>
            </a:endParaRPr>
          </a:p>
        </p:txBody>
      </p:sp>
      <p:sp>
        <p:nvSpPr>
          <p:cNvPr id="257028"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57030"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17209186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702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5702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25702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25702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5702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702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257027">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257027">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25702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027" grpId="0" build="p" bldLvl="2"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58050" name="Rectangle 2"/>
          <p:cNvSpPr>
            <a:spLocks noGrp="1" noChangeArrowheads="1"/>
          </p:cNvSpPr>
          <p:nvPr>
            <p:ph type="title"/>
          </p:nvPr>
        </p:nvSpPr>
        <p:spPr>
          <a:xfrm>
            <a:off x="685800" y="152400"/>
            <a:ext cx="7772400" cy="1600200"/>
          </a:xfrm>
        </p:spPr>
        <p:txBody>
          <a:bodyPr/>
          <a:lstStyle/>
          <a:p>
            <a:pPr eaLnBrk="1" hangingPunct="1">
              <a:defRPr/>
            </a:pPr>
            <a:r>
              <a:rPr lang="en-US" sz="4000" dirty="0" smtClean="0">
                <a:solidFill>
                  <a:srgbClr val="000000"/>
                </a:solidFill>
                <a:cs typeface="+mj-cs"/>
              </a:rPr>
              <a:t>A Culture of Efficacy</a:t>
            </a:r>
            <a:endParaRPr lang="en-US" sz="3200" dirty="0" smtClean="0">
              <a:solidFill>
                <a:srgbClr val="000000"/>
              </a:solidFill>
              <a:cs typeface="+mj-cs"/>
            </a:endParaRPr>
          </a:p>
        </p:txBody>
      </p:sp>
      <p:sp>
        <p:nvSpPr>
          <p:cNvPr id="258051" name="Rectangle 3"/>
          <p:cNvSpPr>
            <a:spLocks noGrp="1" noChangeArrowheads="1"/>
          </p:cNvSpPr>
          <p:nvPr>
            <p:ph type="body" idx="1"/>
          </p:nvPr>
        </p:nvSpPr>
        <p:spPr>
          <a:xfrm>
            <a:off x="381000" y="1600200"/>
            <a:ext cx="8534400" cy="5257800"/>
          </a:xfrm>
        </p:spPr>
        <p:txBody>
          <a:bodyPr/>
          <a:lstStyle/>
          <a:p>
            <a:pPr marL="609600" indent="-609600" eaLnBrk="1" hangingPunct="1">
              <a:lnSpc>
                <a:spcPct val="90000"/>
              </a:lnSpc>
              <a:defRPr/>
            </a:pPr>
            <a:r>
              <a:rPr lang="en-US" sz="2800" dirty="0" smtClean="0">
                <a:cs typeface="+mn-cs"/>
              </a:rPr>
              <a:t>Bandura</a:t>
            </a:r>
            <a:r>
              <a:rPr lang="ja-JP" altLang="en-US" sz="2800" dirty="0" smtClean="0">
                <a:latin typeface="Arial"/>
                <a:cs typeface="+mn-cs"/>
              </a:rPr>
              <a:t>’</a:t>
            </a:r>
            <a:r>
              <a:rPr lang="en-US" sz="2800" dirty="0" smtClean="0">
                <a:cs typeface="+mn-cs"/>
              </a:rPr>
              <a:t>s 4 sources of self-efficacy also apply to development of collective efficacy:</a:t>
            </a:r>
          </a:p>
          <a:p>
            <a:pPr marL="609600" indent="-609600" eaLnBrk="1" hangingPunct="1">
              <a:lnSpc>
                <a:spcPct val="90000"/>
              </a:lnSpc>
              <a:buFontTx/>
              <a:buNone/>
              <a:defRPr/>
            </a:pPr>
            <a:endParaRPr lang="en-US" sz="2400" dirty="0" smtClean="0">
              <a:cs typeface="+mn-cs"/>
            </a:endParaRPr>
          </a:p>
          <a:p>
            <a:pPr marL="1371600" lvl="2" indent="-457200" eaLnBrk="1" hangingPunct="1">
              <a:lnSpc>
                <a:spcPct val="90000"/>
              </a:lnSpc>
              <a:buFontTx/>
              <a:buAutoNum type="arabicPeriod"/>
              <a:defRPr/>
            </a:pPr>
            <a:r>
              <a:rPr lang="en-US" dirty="0" smtClean="0"/>
              <a:t>Mastery experience</a:t>
            </a:r>
          </a:p>
          <a:p>
            <a:pPr marL="1371600" lvl="2" indent="-457200" eaLnBrk="1" hangingPunct="1">
              <a:lnSpc>
                <a:spcPct val="90000"/>
              </a:lnSpc>
              <a:buFontTx/>
              <a:buAutoNum type="arabicPeriod"/>
              <a:defRPr/>
            </a:pPr>
            <a:r>
              <a:rPr lang="en-US" dirty="0" smtClean="0"/>
              <a:t>Vicarious experience</a:t>
            </a:r>
          </a:p>
          <a:p>
            <a:pPr marL="1371600" lvl="2" indent="-457200" eaLnBrk="1" hangingPunct="1">
              <a:lnSpc>
                <a:spcPct val="90000"/>
              </a:lnSpc>
              <a:buFontTx/>
              <a:buAutoNum type="arabicPeriod"/>
              <a:defRPr/>
            </a:pPr>
            <a:r>
              <a:rPr lang="en-US" dirty="0" smtClean="0"/>
              <a:t>Social persuasion</a:t>
            </a:r>
          </a:p>
          <a:p>
            <a:pPr marL="1371600" lvl="2" indent="-457200" eaLnBrk="1" hangingPunct="1">
              <a:lnSpc>
                <a:spcPct val="90000"/>
              </a:lnSpc>
              <a:buFontTx/>
              <a:buAutoNum type="arabicPeriod"/>
              <a:defRPr/>
            </a:pPr>
            <a:r>
              <a:rPr lang="en-US" dirty="0" smtClean="0"/>
              <a:t>Emotional arousal</a:t>
            </a:r>
            <a:endParaRPr lang="en-US" sz="2000" dirty="0" smtClean="0"/>
          </a:p>
          <a:p>
            <a:pPr marL="990600" lvl="1" indent="-533400" eaLnBrk="1" hangingPunct="1">
              <a:lnSpc>
                <a:spcPct val="90000"/>
              </a:lnSpc>
              <a:defRPr/>
            </a:pPr>
            <a:endParaRPr lang="en-US" sz="1800" dirty="0" smtClean="0"/>
          </a:p>
          <a:p>
            <a:pPr marL="990600" lvl="1" indent="-533400" eaLnBrk="1" hangingPunct="1">
              <a:lnSpc>
                <a:spcPct val="90000"/>
              </a:lnSpc>
              <a:buFontTx/>
              <a:buNone/>
              <a:defRPr/>
            </a:pPr>
            <a:endParaRPr lang="en-US" sz="1800" dirty="0" smtClean="0"/>
          </a:p>
          <a:p>
            <a:pPr marL="609600" indent="-609600" eaLnBrk="1" hangingPunct="1">
              <a:lnSpc>
                <a:spcPct val="90000"/>
              </a:lnSpc>
              <a:buFontTx/>
              <a:buNone/>
              <a:defRPr/>
            </a:pPr>
            <a:endParaRPr lang="en-US" sz="2000" dirty="0" smtClean="0">
              <a:cs typeface="+mn-cs"/>
            </a:endParaRPr>
          </a:p>
          <a:p>
            <a:pPr marL="609600" indent="-609600" eaLnBrk="1" hangingPunct="1">
              <a:lnSpc>
                <a:spcPct val="90000"/>
              </a:lnSpc>
              <a:spcAft>
                <a:spcPts val="300"/>
              </a:spcAft>
              <a:buFontTx/>
              <a:buNone/>
              <a:defRPr/>
            </a:pPr>
            <a:endParaRPr lang="en-US" dirty="0" smtClean="0">
              <a:latin typeface="Times New Roman" charset="0"/>
              <a:cs typeface="+mn-cs"/>
            </a:endParaRPr>
          </a:p>
        </p:txBody>
      </p:sp>
      <p:sp>
        <p:nvSpPr>
          <p:cNvPr id="258052"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58054"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16517785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80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58051">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258051">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258051">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5805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1" grpId="0" build="p" bldLvl="2"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59074" name="Rectangle 2"/>
          <p:cNvSpPr>
            <a:spLocks noGrp="1" noChangeArrowheads="1"/>
          </p:cNvSpPr>
          <p:nvPr>
            <p:ph type="title"/>
          </p:nvPr>
        </p:nvSpPr>
        <p:spPr>
          <a:xfrm>
            <a:off x="685800" y="152400"/>
            <a:ext cx="7479830" cy="1143000"/>
          </a:xfrm>
        </p:spPr>
        <p:txBody>
          <a:bodyPr/>
          <a:lstStyle/>
          <a:p>
            <a:pPr eaLnBrk="1" hangingPunct="1">
              <a:defRPr/>
            </a:pPr>
            <a:r>
              <a:rPr lang="en-US" sz="4000" dirty="0" smtClean="0">
                <a:solidFill>
                  <a:srgbClr val="000000"/>
                </a:solidFill>
                <a:cs typeface="+mj-cs"/>
              </a:rPr>
              <a:t>A Culture of Efficacy</a:t>
            </a:r>
            <a:endParaRPr lang="en-US" sz="3200" dirty="0" smtClean="0">
              <a:solidFill>
                <a:srgbClr val="000000"/>
              </a:solidFill>
              <a:cs typeface="+mj-cs"/>
            </a:endParaRPr>
          </a:p>
        </p:txBody>
      </p:sp>
      <p:sp>
        <p:nvSpPr>
          <p:cNvPr id="259075" name="Rectangle 3"/>
          <p:cNvSpPr>
            <a:spLocks noGrp="1" noChangeArrowheads="1"/>
          </p:cNvSpPr>
          <p:nvPr>
            <p:ph type="body" idx="1"/>
          </p:nvPr>
        </p:nvSpPr>
        <p:spPr>
          <a:xfrm>
            <a:off x="457200" y="1295400"/>
            <a:ext cx="8534400" cy="5257800"/>
          </a:xfrm>
        </p:spPr>
        <p:txBody>
          <a:bodyPr/>
          <a:lstStyle/>
          <a:p>
            <a:pPr marL="609600" indent="-609600" eaLnBrk="1" hangingPunct="1">
              <a:lnSpc>
                <a:spcPct val="90000"/>
              </a:lnSpc>
              <a:buFontTx/>
              <a:buNone/>
              <a:defRPr/>
            </a:pPr>
            <a:r>
              <a:rPr lang="en-US" sz="2400" dirty="0" smtClean="0">
                <a:cs typeface="+mn-cs"/>
              </a:rPr>
              <a:t>Administrators can build  a Culture of School Efficacy</a:t>
            </a:r>
          </a:p>
          <a:p>
            <a:pPr marL="990600" lvl="1" indent="-533400" eaLnBrk="1" hangingPunct="1">
              <a:lnSpc>
                <a:spcPct val="90000"/>
              </a:lnSpc>
              <a:defRPr/>
            </a:pPr>
            <a:endParaRPr lang="en-US" sz="2000" dirty="0" smtClean="0"/>
          </a:p>
          <a:p>
            <a:pPr marL="1371600" lvl="2" indent="-457200" eaLnBrk="1" hangingPunct="1">
              <a:lnSpc>
                <a:spcPct val="90000"/>
              </a:lnSpc>
              <a:defRPr/>
            </a:pPr>
            <a:r>
              <a:rPr lang="en-US" sz="2000" dirty="0" smtClean="0"/>
              <a:t>Support  MASTERY EXPERIENCES. Give teachers time to plan and collaborate and celebrate their success.</a:t>
            </a:r>
          </a:p>
          <a:p>
            <a:pPr marL="1371600" lvl="2" indent="-457200" eaLnBrk="1" hangingPunct="1">
              <a:lnSpc>
                <a:spcPct val="90000"/>
              </a:lnSpc>
              <a:defRPr/>
            </a:pPr>
            <a:endParaRPr lang="en-US" sz="2000" dirty="0" smtClean="0"/>
          </a:p>
          <a:p>
            <a:pPr marL="1371600" lvl="2" indent="-457200" eaLnBrk="1" hangingPunct="1">
              <a:lnSpc>
                <a:spcPct val="90000"/>
              </a:lnSpc>
              <a:defRPr/>
            </a:pPr>
            <a:r>
              <a:rPr lang="en-US" sz="2000" dirty="0" smtClean="0"/>
              <a:t>Provide teachers with positive models; conferences, workshops, and visits to outstanding school, that is, cultivate positive VICARIOUS EXPERIENCES.</a:t>
            </a:r>
          </a:p>
          <a:p>
            <a:pPr marL="1371600" lvl="2" indent="-457200" eaLnBrk="1" hangingPunct="1">
              <a:lnSpc>
                <a:spcPct val="90000"/>
              </a:lnSpc>
              <a:defRPr/>
            </a:pPr>
            <a:endParaRPr lang="en-US" sz="2000" dirty="0" smtClean="0"/>
          </a:p>
          <a:p>
            <a:pPr marL="1371600" lvl="2" indent="-457200" eaLnBrk="1" hangingPunct="1">
              <a:lnSpc>
                <a:spcPct val="90000"/>
              </a:lnSpc>
              <a:defRPr/>
            </a:pPr>
            <a:r>
              <a:rPr lang="en-US" sz="2000" dirty="0" smtClean="0"/>
              <a:t>Foster professionalism and reflective teaching, and reward those who collaborate and share feedback to enhance SOCIAL PERSUASION.</a:t>
            </a:r>
          </a:p>
          <a:p>
            <a:pPr marL="1371600" lvl="2" indent="-457200" eaLnBrk="1" hangingPunct="1">
              <a:lnSpc>
                <a:spcPct val="90000"/>
              </a:lnSpc>
              <a:defRPr/>
            </a:pPr>
            <a:endParaRPr lang="en-US" sz="2000" dirty="0" smtClean="0"/>
          </a:p>
          <a:p>
            <a:pPr marL="1371600" lvl="2" indent="-457200" eaLnBrk="1" hangingPunct="1">
              <a:lnSpc>
                <a:spcPct val="90000"/>
              </a:lnSpc>
              <a:defRPr/>
            </a:pPr>
            <a:r>
              <a:rPr lang="en-US" sz="2000" dirty="0" smtClean="0"/>
              <a:t>Attend to teachers</a:t>
            </a:r>
            <a:r>
              <a:rPr lang="ja-JP" altLang="en-US" sz="2000" dirty="0" smtClean="0">
                <a:latin typeface="Arial"/>
              </a:rPr>
              <a:t>’</a:t>
            </a:r>
            <a:r>
              <a:rPr lang="en-US" sz="2000" dirty="0" smtClean="0"/>
              <a:t> AFFECTIVE STATE by providing encouragement during times of frustration. Frame performance as a function of acquired skill rather than inherent capability. </a:t>
            </a:r>
          </a:p>
          <a:p>
            <a:pPr marL="990600" lvl="1" indent="-533400" eaLnBrk="1" hangingPunct="1">
              <a:lnSpc>
                <a:spcPct val="90000"/>
              </a:lnSpc>
              <a:defRPr/>
            </a:pPr>
            <a:endParaRPr lang="en-US" sz="2000" dirty="0" smtClean="0"/>
          </a:p>
          <a:p>
            <a:pPr marL="990600" lvl="1" indent="-533400" eaLnBrk="1" hangingPunct="1">
              <a:lnSpc>
                <a:spcPct val="90000"/>
              </a:lnSpc>
              <a:buFontTx/>
              <a:buNone/>
              <a:defRPr/>
            </a:pPr>
            <a:endParaRPr lang="en-US" sz="1400" dirty="0" smtClean="0"/>
          </a:p>
          <a:p>
            <a:pPr marL="609600" indent="-609600" eaLnBrk="1" hangingPunct="1">
              <a:lnSpc>
                <a:spcPct val="90000"/>
              </a:lnSpc>
              <a:buFontTx/>
              <a:buNone/>
              <a:defRPr/>
            </a:pPr>
            <a:endParaRPr lang="en-US" sz="1600" dirty="0" smtClean="0">
              <a:cs typeface="+mn-cs"/>
            </a:endParaRPr>
          </a:p>
          <a:p>
            <a:pPr marL="609600" indent="-609600" eaLnBrk="1" hangingPunct="1">
              <a:lnSpc>
                <a:spcPct val="90000"/>
              </a:lnSpc>
              <a:spcAft>
                <a:spcPts val="300"/>
              </a:spcAft>
              <a:buFontTx/>
              <a:buNone/>
              <a:defRPr/>
            </a:pPr>
            <a:endParaRPr lang="en-US" sz="2400" dirty="0" smtClean="0">
              <a:latin typeface="Times New Roman" charset="0"/>
              <a:cs typeface="+mn-cs"/>
            </a:endParaRPr>
          </a:p>
        </p:txBody>
      </p:sp>
      <p:sp>
        <p:nvSpPr>
          <p:cNvPr id="259076"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59078"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22514790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907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5907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259075">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259075">
                                            <p:txEl>
                                              <p:pRg st="6" end="6"/>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5907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5" grpId="0" build="p" bldLvl="2"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ooter Placeholder 2"/>
          <p:cNvSpPr>
            <a:spLocks noGrp="1"/>
          </p:cNvSpPr>
          <p:nvPr>
            <p:ph type="ftr" sz="quarter" idx="11"/>
          </p:nvPr>
        </p:nvSpPr>
        <p:spPr/>
        <p:txBody>
          <a:bodyPr/>
          <a:lstStyle/>
          <a:p>
            <a:pPr>
              <a:defRPr/>
            </a:pPr>
            <a:r>
              <a:rPr lang="en-US"/>
              <a:t>W. K. Hoy © 2003, 2008, 2011</a:t>
            </a:r>
          </a:p>
        </p:txBody>
      </p:sp>
      <p:sp>
        <p:nvSpPr>
          <p:cNvPr id="260098" name="Rectangle 2"/>
          <p:cNvSpPr>
            <a:spLocks noChangeArrowheads="1"/>
          </p:cNvSpPr>
          <p:nvPr/>
        </p:nvSpPr>
        <p:spPr bwMode="auto">
          <a:xfrm>
            <a:off x="1089025" y="14779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099" name="Rectangle 3"/>
          <p:cNvSpPr>
            <a:spLocks noChangeArrowheads="1"/>
          </p:cNvSpPr>
          <p:nvPr/>
        </p:nvSpPr>
        <p:spPr bwMode="auto">
          <a:xfrm>
            <a:off x="1101725" y="13128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00" name="Rectangle 4"/>
          <p:cNvSpPr>
            <a:spLocks noChangeArrowheads="1"/>
          </p:cNvSpPr>
          <p:nvPr/>
        </p:nvSpPr>
        <p:spPr bwMode="auto">
          <a:xfrm>
            <a:off x="304800" y="1447800"/>
            <a:ext cx="2286000" cy="1981200"/>
          </a:xfrm>
          <a:prstGeom prst="rect">
            <a:avLst/>
          </a:prstGeom>
          <a:noFill/>
          <a:ln w="38100">
            <a:solidFill>
              <a:schemeClr val="tx1"/>
            </a:solidFill>
            <a:miter lim="800000"/>
            <a:headEnd/>
            <a:tailEnd/>
          </a:ln>
          <a:effectLst>
            <a:outerShdw blurRad="63500" dist="38099" dir="2700000" algn="ctr" rotWithShape="0">
              <a:schemeClr val="bg2">
                <a:alpha val="74998"/>
              </a:schemeClr>
            </a:outerShdw>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Lst>
        </p:spPr>
        <p:txBody>
          <a:bodyPr wrap="none" anchor="ctr"/>
          <a:lstStyle/>
          <a:p>
            <a:pPr>
              <a:defRPr/>
            </a:pPr>
            <a:endParaRPr lang="en-US" sz="1800">
              <a:solidFill>
                <a:schemeClr val="bg2"/>
              </a:solidFill>
              <a:effectLst>
                <a:outerShdw blurRad="38100" dist="38100" dir="2700000" algn="tl">
                  <a:srgbClr val="000000"/>
                </a:outerShdw>
              </a:effectLst>
              <a:latin typeface="Tahoma" charset="0"/>
              <a:cs typeface="+mn-cs"/>
            </a:endParaRPr>
          </a:p>
        </p:txBody>
      </p:sp>
      <p:sp>
        <p:nvSpPr>
          <p:cNvPr id="260101" name="Rectangle 5"/>
          <p:cNvSpPr>
            <a:spLocks noChangeArrowheads="1"/>
          </p:cNvSpPr>
          <p:nvPr/>
        </p:nvSpPr>
        <p:spPr bwMode="auto">
          <a:xfrm>
            <a:off x="3048000" y="2133600"/>
            <a:ext cx="1371600" cy="838200"/>
          </a:xfrm>
          <a:prstGeom prst="rect">
            <a:avLst/>
          </a:prstGeom>
          <a:noFill/>
          <a:ln w="38100">
            <a:solidFill>
              <a:schemeClr val="tx1"/>
            </a:solidFill>
            <a:miter lim="800000"/>
            <a:headEnd/>
            <a:tailEnd/>
          </a:ln>
          <a:effectLst>
            <a:outerShdw blurRad="63500" dist="38099" dir="2700000" algn="ctr" rotWithShape="0">
              <a:schemeClr val="bg2">
                <a:alpha val="74998"/>
              </a:schemeClr>
            </a:outerShdw>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Lst>
        </p:spPr>
        <p:txBody>
          <a:bodyPr wrap="none" anchor="ctr"/>
          <a:lstStyle/>
          <a:p>
            <a:pPr>
              <a:defRPr/>
            </a:pPr>
            <a:endParaRPr lang="en-US" sz="1800">
              <a:solidFill>
                <a:schemeClr val="bg2"/>
              </a:solidFill>
              <a:effectLst>
                <a:outerShdw blurRad="38100" dist="38100" dir="2700000" algn="tl">
                  <a:srgbClr val="000000"/>
                </a:outerShdw>
              </a:effectLst>
              <a:latin typeface="Tahoma" charset="0"/>
              <a:cs typeface="+mn-cs"/>
            </a:endParaRPr>
          </a:p>
        </p:txBody>
      </p:sp>
      <p:sp>
        <p:nvSpPr>
          <p:cNvPr id="260102" name="Rectangle 6"/>
          <p:cNvSpPr>
            <a:spLocks noChangeArrowheads="1"/>
          </p:cNvSpPr>
          <p:nvPr/>
        </p:nvSpPr>
        <p:spPr bwMode="auto">
          <a:xfrm>
            <a:off x="5584825" y="9699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03" name="Rectangle 7"/>
          <p:cNvSpPr>
            <a:spLocks noChangeArrowheads="1"/>
          </p:cNvSpPr>
          <p:nvPr/>
        </p:nvSpPr>
        <p:spPr bwMode="auto">
          <a:xfrm>
            <a:off x="4876800" y="609600"/>
            <a:ext cx="2057400" cy="3200400"/>
          </a:xfrm>
          <a:prstGeom prst="rect">
            <a:avLst/>
          </a:prstGeom>
          <a:noFill/>
          <a:ln w="38100">
            <a:solidFill>
              <a:schemeClr val="tx1"/>
            </a:solidFill>
            <a:miter lim="800000"/>
            <a:headEnd/>
            <a:tailEnd/>
          </a:ln>
          <a:effectLst>
            <a:outerShdw blurRad="63500" dist="38099" dir="2700000" algn="ctr" rotWithShape="0">
              <a:schemeClr val="bg2">
                <a:alpha val="74998"/>
              </a:schemeClr>
            </a:outerShdw>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Lst>
        </p:spPr>
        <p:txBody>
          <a:bodyPr wrap="none" anchor="ctr"/>
          <a:lstStyle/>
          <a:p>
            <a:pPr>
              <a:defRPr/>
            </a:pPr>
            <a:endParaRPr lang="en-US" sz="1800">
              <a:solidFill>
                <a:schemeClr val="bg2"/>
              </a:solidFill>
              <a:effectLst>
                <a:outerShdw blurRad="38100" dist="38100" dir="2700000" algn="tl">
                  <a:srgbClr val="000000"/>
                </a:outerShdw>
              </a:effectLst>
              <a:latin typeface="Tahoma" charset="0"/>
              <a:cs typeface="+mn-cs"/>
            </a:endParaRPr>
          </a:p>
        </p:txBody>
      </p:sp>
      <p:sp>
        <p:nvSpPr>
          <p:cNvPr id="260104" name="Rectangle 8"/>
          <p:cNvSpPr>
            <a:spLocks noChangeArrowheads="1"/>
          </p:cNvSpPr>
          <p:nvPr/>
        </p:nvSpPr>
        <p:spPr bwMode="auto">
          <a:xfrm>
            <a:off x="6194425" y="20621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05" name="Rectangle 9"/>
          <p:cNvSpPr>
            <a:spLocks noChangeArrowheads="1"/>
          </p:cNvSpPr>
          <p:nvPr/>
        </p:nvSpPr>
        <p:spPr bwMode="auto">
          <a:xfrm>
            <a:off x="7467600" y="2057400"/>
            <a:ext cx="1447800" cy="990600"/>
          </a:xfrm>
          <a:prstGeom prst="rect">
            <a:avLst/>
          </a:prstGeom>
          <a:noFill/>
          <a:ln w="38100">
            <a:solidFill>
              <a:schemeClr val="tx1"/>
            </a:solidFill>
            <a:miter lim="800000"/>
            <a:headEnd/>
            <a:tailEnd/>
          </a:ln>
          <a:effectLst>
            <a:outerShdw blurRad="63500" dist="38099" dir="2700000" algn="ctr" rotWithShape="0">
              <a:schemeClr val="bg2">
                <a:alpha val="74998"/>
              </a:schemeClr>
            </a:outerShdw>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Lst>
        </p:spPr>
        <p:txBody>
          <a:bodyPr wrap="none" anchor="ctr"/>
          <a:lstStyle/>
          <a:p>
            <a:pPr>
              <a:defRPr/>
            </a:pPr>
            <a:endParaRPr lang="en-US" sz="1800">
              <a:solidFill>
                <a:schemeClr val="bg2"/>
              </a:solidFill>
              <a:effectLst>
                <a:outerShdw blurRad="38100" dist="38100" dir="2700000" algn="tl">
                  <a:srgbClr val="000000"/>
                </a:outerShdw>
              </a:effectLst>
              <a:latin typeface="Tahoma" charset="0"/>
              <a:cs typeface="+mn-cs"/>
            </a:endParaRPr>
          </a:p>
        </p:txBody>
      </p:sp>
      <p:sp>
        <p:nvSpPr>
          <p:cNvPr id="260106" name="Rectangle 10"/>
          <p:cNvSpPr>
            <a:spLocks noChangeArrowheads="1"/>
          </p:cNvSpPr>
          <p:nvPr/>
        </p:nvSpPr>
        <p:spPr bwMode="auto">
          <a:xfrm>
            <a:off x="2676525" y="21002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07" name="Rectangle 11"/>
          <p:cNvSpPr>
            <a:spLocks noChangeArrowheads="1"/>
          </p:cNvSpPr>
          <p:nvPr/>
        </p:nvSpPr>
        <p:spPr bwMode="auto">
          <a:xfrm>
            <a:off x="762000" y="4876800"/>
            <a:ext cx="1600200" cy="457200"/>
          </a:xfrm>
          <a:prstGeom prst="rect">
            <a:avLst/>
          </a:prstGeom>
          <a:noFill/>
          <a:ln w="38100">
            <a:solidFill>
              <a:schemeClr val="tx1"/>
            </a:solidFill>
            <a:miter lim="800000"/>
            <a:headEnd/>
            <a:tailEnd/>
          </a:ln>
          <a:effectLst>
            <a:outerShdw blurRad="63500" dist="38099" dir="2700000" algn="ctr" rotWithShape="0">
              <a:schemeClr val="bg2">
                <a:alpha val="74998"/>
              </a:schemeClr>
            </a:outerShdw>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Lst>
        </p:spPr>
        <p:txBody>
          <a:bodyPr wrap="none" anchor="ctr"/>
          <a:lstStyle/>
          <a:p>
            <a:pPr>
              <a:defRPr/>
            </a:pPr>
            <a:endParaRPr lang="en-US" sz="1800">
              <a:solidFill>
                <a:schemeClr val="bg2"/>
              </a:solidFill>
              <a:effectLst>
                <a:outerShdw blurRad="38100" dist="38100" dir="2700000" algn="tl">
                  <a:srgbClr val="000000"/>
                </a:outerShdw>
              </a:effectLst>
              <a:latin typeface="Tahoma" charset="0"/>
              <a:cs typeface="+mn-cs"/>
            </a:endParaRPr>
          </a:p>
        </p:txBody>
      </p:sp>
      <p:sp>
        <p:nvSpPr>
          <p:cNvPr id="260108" name="Rectangle 12"/>
          <p:cNvSpPr>
            <a:spLocks noChangeArrowheads="1"/>
          </p:cNvSpPr>
          <p:nvPr/>
        </p:nvSpPr>
        <p:spPr bwMode="auto">
          <a:xfrm>
            <a:off x="4403725" y="35099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09" name="Rectangle 13"/>
          <p:cNvSpPr>
            <a:spLocks noChangeArrowheads="1"/>
          </p:cNvSpPr>
          <p:nvPr/>
        </p:nvSpPr>
        <p:spPr bwMode="auto">
          <a:xfrm>
            <a:off x="6400800" y="4267200"/>
            <a:ext cx="2057400" cy="1828800"/>
          </a:xfrm>
          <a:prstGeom prst="rect">
            <a:avLst/>
          </a:prstGeom>
          <a:noFill/>
          <a:ln w="38100">
            <a:solidFill>
              <a:schemeClr val="tx1"/>
            </a:solidFill>
            <a:miter lim="800000"/>
            <a:headEnd/>
            <a:tailEnd/>
          </a:ln>
          <a:effectLst>
            <a:outerShdw blurRad="63500" dist="38099" dir="2700000" algn="ctr" rotWithShape="0">
              <a:schemeClr val="bg2">
                <a:alpha val="74998"/>
              </a:schemeClr>
            </a:outerShdw>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Lst>
        </p:spPr>
        <p:txBody>
          <a:bodyPr wrap="none" anchor="ctr"/>
          <a:lstStyle/>
          <a:p>
            <a:pPr>
              <a:defRPr/>
            </a:pPr>
            <a:endParaRPr lang="en-US" sz="1800">
              <a:solidFill>
                <a:schemeClr val="bg2"/>
              </a:solidFill>
              <a:effectLst>
                <a:outerShdw blurRad="38100" dist="38100" dir="2700000" algn="tl">
                  <a:srgbClr val="000000"/>
                </a:outerShdw>
              </a:effectLst>
              <a:latin typeface="Tahoma" charset="0"/>
              <a:cs typeface="+mn-cs"/>
            </a:endParaRPr>
          </a:p>
        </p:txBody>
      </p:sp>
      <p:sp>
        <p:nvSpPr>
          <p:cNvPr id="260110" name="Rectangle 14"/>
          <p:cNvSpPr>
            <a:spLocks noChangeArrowheads="1"/>
          </p:cNvSpPr>
          <p:nvPr/>
        </p:nvSpPr>
        <p:spPr bwMode="auto">
          <a:xfrm>
            <a:off x="381000" y="1752600"/>
            <a:ext cx="1981200" cy="1261884"/>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1400" b="1" dirty="0">
                <a:latin typeface="Tahoma" charset="0"/>
                <a:cs typeface="+mn-cs"/>
              </a:rPr>
              <a:t>Sources of Efficacy</a:t>
            </a:r>
            <a:endParaRPr lang="en-US" sz="1200" b="1" dirty="0">
              <a:latin typeface="Tahoma" charset="0"/>
              <a:cs typeface="+mn-cs"/>
            </a:endParaRPr>
          </a:p>
          <a:p>
            <a:pPr algn="l">
              <a:defRPr/>
            </a:pPr>
            <a:endParaRPr lang="en-US" sz="1400" b="1" dirty="0">
              <a:latin typeface="Tahoma" charset="0"/>
              <a:cs typeface="+mn-cs"/>
            </a:endParaRPr>
          </a:p>
          <a:p>
            <a:pPr algn="l">
              <a:buFontTx/>
              <a:buChar char="•"/>
              <a:defRPr/>
            </a:pPr>
            <a:r>
              <a:rPr lang="en-US" sz="1200" b="1" dirty="0">
                <a:latin typeface="Tahoma" charset="0"/>
                <a:cs typeface="+mn-cs"/>
              </a:rPr>
              <a:t>Mastery Experience</a:t>
            </a:r>
          </a:p>
          <a:p>
            <a:pPr algn="l">
              <a:buFontTx/>
              <a:buChar char="•"/>
              <a:defRPr/>
            </a:pPr>
            <a:r>
              <a:rPr lang="en-US" sz="1200" b="1" dirty="0">
                <a:latin typeface="Tahoma" charset="0"/>
                <a:cs typeface="+mn-cs"/>
              </a:rPr>
              <a:t>Vicarious Experience</a:t>
            </a:r>
          </a:p>
          <a:p>
            <a:pPr algn="l">
              <a:buFontTx/>
              <a:buChar char="•"/>
              <a:defRPr/>
            </a:pPr>
            <a:r>
              <a:rPr lang="en-US" sz="1200" b="1" dirty="0">
                <a:latin typeface="Tahoma" charset="0"/>
                <a:cs typeface="+mn-cs"/>
              </a:rPr>
              <a:t>Social Persuasion</a:t>
            </a:r>
          </a:p>
          <a:p>
            <a:pPr algn="l">
              <a:buFontTx/>
              <a:buChar char="•"/>
              <a:defRPr/>
            </a:pPr>
            <a:r>
              <a:rPr lang="en-US" sz="1200" b="1" dirty="0">
                <a:latin typeface="Tahoma" charset="0"/>
                <a:cs typeface="+mn-cs"/>
              </a:rPr>
              <a:t>Affective State</a:t>
            </a:r>
          </a:p>
        </p:txBody>
      </p:sp>
      <p:sp>
        <p:nvSpPr>
          <p:cNvPr id="260111" name="Rectangle 15"/>
          <p:cNvSpPr>
            <a:spLocks noChangeArrowheads="1"/>
          </p:cNvSpPr>
          <p:nvPr/>
        </p:nvSpPr>
        <p:spPr bwMode="auto">
          <a:xfrm>
            <a:off x="3048000" y="2133600"/>
            <a:ext cx="1371600" cy="830997"/>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1200" b="1" dirty="0">
                <a:latin typeface="Tahoma" charset="0"/>
                <a:cs typeface="+mn-cs"/>
              </a:rPr>
              <a:t>Analyses</a:t>
            </a:r>
          </a:p>
          <a:p>
            <a:pPr>
              <a:defRPr/>
            </a:pPr>
            <a:r>
              <a:rPr lang="en-US" sz="1200" b="1" dirty="0">
                <a:latin typeface="Tahoma" charset="0"/>
                <a:cs typeface="+mn-cs"/>
              </a:rPr>
              <a:t>Attributions,</a:t>
            </a:r>
          </a:p>
          <a:p>
            <a:pPr>
              <a:defRPr/>
            </a:pPr>
            <a:r>
              <a:rPr lang="en-US" sz="1200" b="1" dirty="0">
                <a:latin typeface="Tahoma" charset="0"/>
                <a:cs typeface="+mn-cs"/>
              </a:rPr>
              <a:t>and</a:t>
            </a:r>
          </a:p>
          <a:p>
            <a:pPr>
              <a:defRPr/>
            </a:pPr>
            <a:r>
              <a:rPr lang="en-US" sz="1200" b="1" dirty="0">
                <a:latin typeface="Tahoma" charset="0"/>
                <a:cs typeface="+mn-cs"/>
              </a:rPr>
              <a:t>Interpretations </a:t>
            </a:r>
          </a:p>
        </p:txBody>
      </p:sp>
      <p:sp>
        <p:nvSpPr>
          <p:cNvPr id="260112" name="Rectangle 16"/>
          <p:cNvSpPr>
            <a:spLocks noChangeArrowheads="1"/>
          </p:cNvSpPr>
          <p:nvPr/>
        </p:nvSpPr>
        <p:spPr bwMode="auto">
          <a:xfrm>
            <a:off x="5105400" y="990600"/>
            <a:ext cx="1600200" cy="2462213"/>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1400" b="1" dirty="0">
                <a:latin typeface="Tahoma" charset="0"/>
                <a:cs typeface="+mn-cs"/>
              </a:rPr>
              <a:t>Analysis of the</a:t>
            </a:r>
          </a:p>
          <a:p>
            <a:pPr>
              <a:defRPr/>
            </a:pPr>
            <a:r>
              <a:rPr lang="en-US" sz="1400" b="1" dirty="0">
                <a:latin typeface="Tahoma" charset="0"/>
                <a:cs typeface="+mn-cs"/>
              </a:rPr>
              <a:t>Teaching Task</a:t>
            </a:r>
          </a:p>
          <a:p>
            <a:pPr>
              <a:defRPr/>
            </a:pPr>
            <a:endParaRPr lang="en-US" sz="1400" b="1" dirty="0">
              <a:latin typeface="Tahoma" charset="0"/>
              <a:cs typeface="+mn-cs"/>
            </a:endParaRPr>
          </a:p>
          <a:p>
            <a:pPr>
              <a:defRPr/>
            </a:pPr>
            <a:endParaRPr lang="en-US" sz="1400" b="1" dirty="0">
              <a:latin typeface="Tahoma" charset="0"/>
              <a:cs typeface="+mn-cs"/>
            </a:endParaRPr>
          </a:p>
          <a:p>
            <a:pPr>
              <a:defRPr/>
            </a:pPr>
            <a:endParaRPr lang="en-US" sz="1400" b="1" dirty="0">
              <a:latin typeface="Tahoma" charset="0"/>
              <a:cs typeface="+mn-cs"/>
            </a:endParaRPr>
          </a:p>
          <a:p>
            <a:pPr>
              <a:defRPr/>
            </a:pPr>
            <a:endParaRPr lang="en-US" sz="1400" b="1" dirty="0">
              <a:latin typeface="Tahoma" charset="0"/>
              <a:cs typeface="+mn-cs"/>
            </a:endParaRPr>
          </a:p>
          <a:p>
            <a:pPr>
              <a:defRPr/>
            </a:pPr>
            <a:endParaRPr lang="en-US" sz="1400" b="1" dirty="0">
              <a:latin typeface="Tahoma" charset="0"/>
              <a:cs typeface="+mn-cs"/>
            </a:endParaRPr>
          </a:p>
          <a:p>
            <a:pPr>
              <a:defRPr/>
            </a:pPr>
            <a:endParaRPr lang="en-US" sz="1400" b="1" dirty="0">
              <a:latin typeface="Tahoma" charset="0"/>
              <a:cs typeface="+mn-cs"/>
            </a:endParaRPr>
          </a:p>
          <a:p>
            <a:pPr>
              <a:defRPr/>
            </a:pPr>
            <a:r>
              <a:rPr lang="en-US" sz="1400" b="1" dirty="0">
                <a:latin typeface="Tahoma" charset="0"/>
                <a:cs typeface="+mn-cs"/>
              </a:rPr>
              <a:t>Assessment of</a:t>
            </a:r>
          </a:p>
          <a:p>
            <a:pPr>
              <a:defRPr/>
            </a:pPr>
            <a:r>
              <a:rPr lang="en-US" sz="1400" b="1" dirty="0">
                <a:latin typeface="Tahoma" charset="0"/>
                <a:cs typeface="+mn-cs"/>
              </a:rPr>
              <a:t>Teaching</a:t>
            </a:r>
          </a:p>
          <a:p>
            <a:pPr>
              <a:defRPr/>
            </a:pPr>
            <a:r>
              <a:rPr lang="en-US" sz="1400" b="1" dirty="0">
                <a:latin typeface="Tahoma" charset="0"/>
                <a:cs typeface="+mn-cs"/>
              </a:rPr>
              <a:t>Competence</a:t>
            </a:r>
          </a:p>
        </p:txBody>
      </p:sp>
      <p:sp>
        <p:nvSpPr>
          <p:cNvPr id="260113" name="Rectangle 17"/>
          <p:cNvSpPr>
            <a:spLocks noChangeArrowheads="1"/>
          </p:cNvSpPr>
          <p:nvPr/>
        </p:nvSpPr>
        <p:spPr bwMode="auto">
          <a:xfrm>
            <a:off x="7467600" y="2133600"/>
            <a:ext cx="1371600" cy="830997"/>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1200" b="1" dirty="0">
                <a:latin typeface="Tahoma" charset="0"/>
                <a:cs typeface="+mn-cs"/>
              </a:rPr>
              <a:t>Estimation</a:t>
            </a:r>
          </a:p>
          <a:p>
            <a:pPr>
              <a:defRPr/>
            </a:pPr>
            <a:r>
              <a:rPr lang="en-US" sz="1200" b="1" dirty="0">
                <a:latin typeface="Tahoma" charset="0"/>
                <a:cs typeface="+mn-cs"/>
              </a:rPr>
              <a:t>of Collective</a:t>
            </a:r>
          </a:p>
          <a:p>
            <a:pPr>
              <a:defRPr/>
            </a:pPr>
            <a:r>
              <a:rPr lang="en-US" sz="1200" b="1" dirty="0">
                <a:latin typeface="Tahoma" charset="0"/>
                <a:cs typeface="+mn-cs"/>
              </a:rPr>
              <a:t>Teacher</a:t>
            </a:r>
          </a:p>
          <a:p>
            <a:pPr>
              <a:defRPr/>
            </a:pPr>
            <a:r>
              <a:rPr lang="en-US" sz="1200" b="1" dirty="0">
                <a:latin typeface="Tahoma" charset="0"/>
                <a:cs typeface="+mn-cs"/>
              </a:rPr>
              <a:t>Efficacy</a:t>
            </a:r>
          </a:p>
        </p:txBody>
      </p:sp>
      <p:sp>
        <p:nvSpPr>
          <p:cNvPr id="260114" name="Rectangle 18"/>
          <p:cNvSpPr>
            <a:spLocks noChangeArrowheads="1"/>
          </p:cNvSpPr>
          <p:nvPr/>
        </p:nvSpPr>
        <p:spPr bwMode="auto">
          <a:xfrm>
            <a:off x="914400" y="4953000"/>
            <a:ext cx="1339291" cy="307777"/>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r>
              <a:rPr lang="en-US" sz="1400" b="1" dirty="0">
                <a:latin typeface="Tahoma" charset="0"/>
                <a:cs typeface="+mn-cs"/>
              </a:rPr>
              <a:t>Performance</a:t>
            </a:r>
          </a:p>
        </p:txBody>
      </p:sp>
      <p:sp>
        <p:nvSpPr>
          <p:cNvPr id="260115" name="Rectangle 19"/>
          <p:cNvSpPr>
            <a:spLocks noChangeArrowheads="1"/>
          </p:cNvSpPr>
          <p:nvPr/>
        </p:nvSpPr>
        <p:spPr bwMode="auto">
          <a:xfrm>
            <a:off x="6532563" y="4495800"/>
            <a:ext cx="1818902" cy="129266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1400" b="1" dirty="0">
                <a:latin typeface="Tahoma" charset="0"/>
                <a:cs typeface="+mn-cs"/>
              </a:rPr>
              <a:t>Consequences of</a:t>
            </a:r>
          </a:p>
          <a:p>
            <a:pPr>
              <a:defRPr/>
            </a:pPr>
            <a:r>
              <a:rPr lang="en-US" sz="1400" b="1" dirty="0">
                <a:latin typeface="Tahoma" charset="0"/>
                <a:cs typeface="+mn-cs"/>
              </a:rPr>
              <a:t>Collective Efficacy</a:t>
            </a:r>
          </a:p>
          <a:p>
            <a:pPr>
              <a:defRPr/>
            </a:pPr>
            <a:endParaRPr lang="en-US" sz="1400" b="1" dirty="0">
              <a:latin typeface="Tahoma" charset="0"/>
              <a:cs typeface="+mn-cs"/>
            </a:endParaRPr>
          </a:p>
          <a:p>
            <a:pPr>
              <a:buFontTx/>
              <a:buChar char="•"/>
              <a:defRPr/>
            </a:pPr>
            <a:r>
              <a:rPr lang="en-US" sz="1200" b="1" dirty="0">
                <a:latin typeface="Tahoma" charset="0"/>
                <a:cs typeface="+mn-cs"/>
              </a:rPr>
              <a:t>Effort</a:t>
            </a:r>
          </a:p>
          <a:p>
            <a:pPr>
              <a:buFontTx/>
              <a:buChar char="•"/>
              <a:defRPr/>
            </a:pPr>
            <a:r>
              <a:rPr lang="en-US" sz="1200" b="1" dirty="0">
                <a:latin typeface="Tahoma" charset="0"/>
                <a:cs typeface="+mn-cs"/>
              </a:rPr>
              <a:t>Persistence</a:t>
            </a:r>
          </a:p>
          <a:p>
            <a:pPr>
              <a:buFontTx/>
              <a:buChar char="•"/>
              <a:defRPr/>
            </a:pPr>
            <a:r>
              <a:rPr lang="en-US" sz="1200" b="1" dirty="0">
                <a:latin typeface="Tahoma" charset="0"/>
                <a:cs typeface="+mn-cs"/>
              </a:rPr>
              <a:t>Success</a:t>
            </a:r>
          </a:p>
        </p:txBody>
      </p:sp>
      <p:sp>
        <p:nvSpPr>
          <p:cNvPr id="260116" name="Rectangle 20"/>
          <p:cNvSpPr>
            <a:spLocks noChangeArrowheads="1"/>
          </p:cNvSpPr>
          <p:nvPr/>
        </p:nvSpPr>
        <p:spPr bwMode="auto">
          <a:xfrm>
            <a:off x="762000" y="0"/>
            <a:ext cx="7878763" cy="70802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r>
              <a:rPr lang="en-US" sz="4000" b="1" i="1" dirty="0">
                <a:solidFill>
                  <a:srgbClr val="000000"/>
                </a:solidFill>
                <a:latin typeface="Tahoma" charset="0"/>
                <a:cs typeface="+mn-cs"/>
              </a:rPr>
              <a:t>A Model of Collective Efficacy</a:t>
            </a:r>
            <a:endParaRPr lang="en-US" sz="2400" i="1" dirty="0">
              <a:solidFill>
                <a:srgbClr val="000000"/>
              </a:solidFill>
              <a:latin typeface="Tahoma" charset="0"/>
              <a:cs typeface="+mn-cs"/>
            </a:endParaRPr>
          </a:p>
        </p:txBody>
      </p:sp>
      <p:sp>
        <p:nvSpPr>
          <p:cNvPr id="260117" name="Line 21"/>
          <p:cNvSpPr>
            <a:spLocks noChangeShapeType="1"/>
          </p:cNvSpPr>
          <p:nvPr/>
        </p:nvSpPr>
        <p:spPr bwMode="auto">
          <a:xfrm>
            <a:off x="2590800" y="2514600"/>
            <a:ext cx="457200" cy="0"/>
          </a:xfrm>
          <a:prstGeom prst="line">
            <a:avLst/>
          </a:prstGeom>
          <a:noFill/>
          <a:ln w="38100">
            <a:solidFill>
              <a:schemeClr val="tx1"/>
            </a:solidFill>
            <a:round/>
            <a:headEn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60118" name="Rectangle 22"/>
          <p:cNvSpPr>
            <a:spLocks noChangeArrowheads="1"/>
          </p:cNvSpPr>
          <p:nvPr/>
        </p:nvSpPr>
        <p:spPr bwMode="auto">
          <a:xfrm>
            <a:off x="4543425" y="22272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19" name="Line 23"/>
          <p:cNvSpPr>
            <a:spLocks noChangeShapeType="1"/>
          </p:cNvSpPr>
          <p:nvPr/>
        </p:nvSpPr>
        <p:spPr bwMode="auto">
          <a:xfrm>
            <a:off x="4419600" y="2514600"/>
            <a:ext cx="457200" cy="0"/>
          </a:xfrm>
          <a:prstGeom prst="line">
            <a:avLst/>
          </a:prstGeom>
          <a:noFill/>
          <a:ln w="38100">
            <a:solidFill>
              <a:schemeClr val="tx1"/>
            </a:solidFill>
            <a:round/>
            <a:headEn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60120" name="Rectangle 24"/>
          <p:cNvSpPr>
            <a:spLocks noChangeArrowheads="1"/>
          </p:cNvSpPr>
          <p:nvPr/>
        </p:nvSpPr>
        <p:spPr bwMode="auto">
          <a:xfrm>
            <a:off x="6969125" y="23669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21" name="Line 25"/>
          <p:cNvSpPr>
            <a:spLocks noChangeShapeType="1"/>
          </p:cNvSpPr>
          <p:nvPr/>
        </p:nvSpPr>
        <p:spPr bwMode="auto">
          <a:xfrm>
            <a:off x="6934200" y="2514600"/>
            <a:ext cx="533400" cy="0"/>
          </a:xfrm>
          <a:prstGeom prst="line">
            <a:avLst/>
          </a:prstGeom>
          <a:noFill/>
          <a:ln w="38100">
            <a:solidFill>
              <a:schemeClr val="tx1"/>
            </a:solidFill>
            <a:round/>
            <a:headEn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60122" name="Rectangle 26"/>
          <p:cNvSpPr>
            <a:spLocks noChangeArrowheads="1"/>
          </p:cNvSpPr>
          <p:nvPr/>
        </p:nvSpPr>
        <p:spPr bwMode="auto">
          <a:xfrm>
            <a:off x="1812925" y="41957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23" name="Line 27"/>
          <p:cNvSpPr>
            <a:spLocks noChangeShapeType="1"/>
          </p:cNvSpPr>
          <p:nvPr/>
        </p:nvSpPr>
        <p:spPr bwMode="auto">
          <a:xfrm rot="16206204">
            <a:off x="838200" y="4189413"/>
            <a:ext cx="1370013" cy="1587"/>
          </a:xfrm>
          <a:prstGeom prst="line">
            <a:avLst/>
          </a:prstGeom>
          <a:noFill/>
          <a:ln w="38100">
            <a:solidFill>
              <a:schemeClr val="tx1"/>
            </a:solidFill>
            <a:round/>
            <a:headEn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60124" name="Rectangle 28"/>
          <p:cNvSpPr>
            <a:spLocks noChangeArrowheads="1"/>
          </p:cNvSpPr>
          <p:nvPr/>
        </p:nvSpPr>
        <p:spPr bwMode="auto">
          <a:xfrm>
            <a:off x="4343400" y="4953000"/>
            <a:ext cx="184150" cy="366713"/>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25" name="Line 29"/>
          <p:cNvSpPr>
            <a:spLocks noChangeShapeType="1"/>
          </p:cNvSpPr>
          <p:nvPr/>
        </p:nvSpPr>
        <p:spPr bwMode="auto">
          <a:xfrm rot="63287" flipH="1">
            <a:off x="2438400" y="5105400"/>
            <a:ext cx="3962400" cy="74613"/>
          </a:xfrm>
          <a:prstGeom prst="line">
            <a:avLst/>
          </a:prstGeom>
          <a:noFill/>
          <a:ln w="38100">
            <a:solidFill>
              <a:schemeClr val="tx1"/>
            </a:solidFill>
            <a:round/>
            <a:headEn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60126" name="Rectangle 30"/>
          <p:cNvSpPr>
            <a:spLocks noChangeArrowheads="1"/>
          </p:cNvSpPr>
          <p:nvPr/>
        </p:nvSpPr>
        <p:spPr bwMode="auto">
          <a:xfrm>
            <a:off x="8023225" y="3255963"/>
            <a:ext cx="184150" cy="366712"/>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60127" name="Line 31"/>
          <p:cNvSpPr>
            <a:spLocks noChangeShapeType="1"/>
          </p:cNvSpPr>
          <p:nvPr/>
        </p:nvSpPr>
        <p:spPr bwMode="auto">
          <a:xfrm rot="27029293">
            <a:off x="7464425" y="3656013"/>
            <a:ext cx="1066800" cy="0"/>
          </a:xfrm>
          <a:prstGeom prst="line">
            <a:avLst/>
          </a:prstGeom>
          <a:noFill/>
          <a:ln w="38100">
            <a:solidFill>
              <a:schemeClr val="tx1"/>
            </a:solidFill>
            <a:round/>
            <a:headEn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60128" name="Line 32"/>
          <p:cNvSpPr>
            <a:spLocks noChangeShapeType="1"/>
          </p:cNvSpPr>
          <p:nvPr/>
        </p:nvSpPr>
        <p:spPr bwMode="auto">
          <a:xfrm>
            <a:off x="5867400" y="1524000"/>
            <a:ext cx="0" cy="1219200"/>
          </a:xfrm>
          <a:prstGeom prst="line">
            <a:avLst/>
          </a:prstGeom>
          <a:noFill/>
          <a:ln w="28575">
            <a:solidFill>
              <a:schemeClr val="tx1"/>
            </a:solidFill>
            <a:round/>
            <a:headEnd type="triangle" w="med" len="me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260129" name="Rectangle 33"/>
          <p:cNvSpPr>
            <a:spLocks noChangeArrowheads="1"/>
          </p:cNvSpPr>
          <p:nvPr/>
        </p:nvSpPr>
        <p:spPr bwMode="auto">
          <a:xfrm>
            <a:off x="7096125" y="1728788"/>
            <a:ext cx="184150" cy="39687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a:cs typeface="+mn-cs"/>
            </a:endParaRPr>
          </a:p>
        </p:txBody>
      </p:sp>
    </p:spTree>
    <p:extLst>
      <p:ext uri="{BB962C8B-B14F-4D97-AF65-F5344CB8AC3E}">
        <p14:creationId xmlns:mc="http://schemas.openxmlformats.org/markup-compatibility/2006" xmlns:mv="urn:schemas-microsoft-com:mac:vml" xmlns:p14="http://schemas.microsoft.com/office/powerpoint/2010/main" xmlns="" val="24638445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61124"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61126"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
        <p:nvSpPr>
          <p:cNvPr id="261127" name="Rectangle 7"/>
          <p:cNvSpPr>
            <a:spLocks noChangeArrowheads="1"/>
          </p:cNvSpPr>
          <p:nvPr/>
        </p:nvSpPr>
        <p:spPr bwMode="auto">
          <a:xfrm>
            <a:off x="1490663" y="390525"/>
            <a:ext cx="5486400" cy="70802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4000" dirty="0">
                <a:solidFill>
                  <a:srgbClr val="000000"/>
                </a:solidFill>
                <a:cs typeface="+mn-cs"/>
              </a:rPr>
              <a:t>A School Culture of Trust</a:t>
            </a:r>
            <a:endParaRPr lang="en-US" sz="1800" dirty="0">
              <a:solidFill>
                <a:srgbClr val="000000"/>
              </a:solidFill>
              <a:cs typeface="+mn-cs"/>
            </a:endParaRPr>
          </a:p>
        </p:txBody>
      </p:sp>
      <p:sp>
        <p:nvSpPr>
          <p:cNvPr id="261128" name="Rectangle 8"/>
          <p:cNvSpPr>
            <a:spLocks noChangeArrowheads="1"/>
          </p:cNvSpPr>
          <p:nvPr/>
        </p:nvSpPr>
        <p:spPr bwMode="auto">
          <a:xfrm>
            <a:off x="638523" y="1502981"/>
            <a:ext cx="8991600" cy="3139321"/>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l">
              <a:defRPr/>
            </a:pPr>
            <a:r>
              <a:rPr lang="en-US" dirty="0">
                <a:cs typeface="+mn-cs"/>
              </a:rPr>
              <a:t>Another perspective on School Culture can be mapped in terms of  the shared</a:t>
            </a:r>
          </a:p>
          <a:p>
            <a:pPr algn="l">
              <a:defRPr/>
            </a:pPr>
            <a:r>
              <a:rPr lang="en-US" dirty="0">
                <a:cs typeface="+mn-cs"/>
              </a:rPr>
              <a:t>collective beliefs of the faculty about trust, which is a critical dimension of school</a:t>
            </a:r>
          </a:p>
          <a:p>
            <a:pPr algn="l">
              <a:defRPr/>
            </a:pPr>
            <a:r>
              <a:rPr lang="en-US" dirty="0">
                <a:cs typeface="+mn-cs"/>
              </a:rPr>
              <a:t>life. </a:t>
            </a:r>
          </a:p>
          <a:p>
            <a:pPr algn="l">
              <a:defRPr/>
            </a:pPr>
            <a:endParaRPr lang="en-US" dirty="0">
              <a:cs typeface="+mn-cs"/>
            </a:endParaRPr>
          </a:p>
          <a:p>
            <a:pPr algn="l">
              <a:defRPr/>
            </a:pPr>
            <a:r>
              <a:rPr lang="en-US" dirty="0">
                <a:cs typeface="+mn-cs"/>
              </a:rPr>
              <a:t>A CULTURE OF TRUST in schools is one in which the teachers </a:t>
            </a:r>
            <a:r>
              <a:rPr lang="en-US" dirty="0" smtClean="0">
                <a:cs typeface="+mn-cs"/>
              </a:rPr>
              <a:t>trust:</a:t>
            </a:r>
          </a:p>
          <a:p>
            <a:pPr algn="l">
              <a:defRPr/>
            </a:pPr>
            <a:endParaRPr lang="en-US" dirty="0" smtClean="0">
              <a:cs typeface="+mn-cs"/>
            </a:endParaRPr>
          </a:p>
          <a:p>
            <a:pPr algn="l">
              <a:defRPr/>
            </a:pPr>
            <a:r>
              <a:rPr lang="en-US" dirty="0" smtClean="0">
                <a:cs typeface="+mn-cs"/>
              </a:rPr>
              <a:t> 		their students</a:t>
            </a:r>
          </a:p>
          <a:p>
            <a:pPr algn="l">
              <a:defRPr/>
            </a:pPr>
            <a:r>
              <a:rPr lang="en-US" dirty="0" smtClean="0"/>
              <a:t>		</a:t>
            </a:r>
            <a:r>
              <a:rPr lang="en-US" dirty="0" smtClean="0">
                <a:cs typeface="+mn-cs"/>
              </a:rPr>
              <a:t>their colleagues</a:t>
            </a:r>
          </a:p>
          <a:p>
            <a:pPr algn="l">
              <a:defRPr/>
            </a:pPr>
            <a:r>
              <a:rPr lang="en-US" dirty="0" smtClean="0"/>
              <a:t>		their </a:t>
            </a:r>
            <a:r>
              <a:rPr lang="en-US" dirty="0" smtClean="0">
                <a:cs typeface="+mn-cs"/>
              </a:rPr>
              <a:t>parents</a:t>
            </a:r>
          </a:p>
          <a:p>
            <a:pPr algn="l">
              <a:defRPr/>
            </a:pPr>
            <a:r>
              <a:rPr lang="en-US" dirty="0" smtClean="0"/>
              <a:t>		</a:t>
            </a:r>
            <a:r>
              <a:rPr lang="en-US" dirty="0" smtClean="0">
                <a:cs typeface="+mn-cs"/>
              </a:rPr>
              <a:t>the principal</a:t>
            </a:r>
          </a:p>
          <a:p>
            <a:pPr algn="l">
              <a:defRPr/>
            </a:pPr>
            <a:endParaRPr lang="en-US" dirty="0">
              <a:cs typeface="+mn-cs"/>
            </a:endParaRPr>
          </a:p>
        </p:txBody>
      </p:sp>
    </p:spTree>
    <p:extLst>
      <p:ext uri="{BB962C8B-B14F-4D97-AF65-F5344CB8AC3E}">
        <p14:creationId xmlns:mc="http://schemas.openxmlformats.org/markup-compatibility/2006" xmlns:mv="urn:schemas-microsoft-com:mac:vml" xmlns:p14="http://schemas.microsoft.com/office/powerpoint/2010/main" xmlns="" val="4079517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oter Placeholder 4"/>
          <p:cNvSpPr>
            <a:spLocks noGrp="1"/>
          </p:cNvSpPr>
          <p:nvPr>
            <p:ph type="ftr" sz="quarter" idx="11"/>
          </p:nvPr>
        </p:nvSpPr>
        <p:spPr/>
        <p:txBody>
          <a:bodyPr/>
          <a:lstStyle/>
          <a:p>
            <a:pPr>
              <a:defRPr/>
            </a:pPr>
            <a:r>
              <a:rPr lang="en-US"/>
              <a:t>W. K. Hoy © 2003, 2008, 2011</a:t>
            </a:r>
          </a:p>
        </p:txBody>
      </p:sp>
      <p:sp>
        <p:nvSpPr>
          <p:cNvPr id="263170" name="Rectangle 2"/>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63172" name="Rectangle 4"/>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
        <p:nvSpPr>
          <p:cNvPr id="263173" name="Rectangle 5"/>
          <p:cNvSpPr>
            <a:spLocks noChangeArrowheads="1"/>
          </p:cNvSpPr>
          <p:nvPr/>
        </p:nvSpPr>
        <p:spPr bwMode="auto">
          <a:xfrm>
            <a:off x="679450" y="390525"/>
            <a:ext cx="7108825" cy="70802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4000" dirty="0">
                <a:solidFill>
                  <a:srgbClr val="000000"/>
                </a:solidFill>
                <a:cs typeface="+mn-cs"/>
              </a:rPr>
              <a:t>A Culture of Academic Optimism</a:t>
            </a:r>
            <a:endParaRPr lang="en-US" sz="1800" dirty="0">
              <a:solidFill>
                <a:srgbClr val="000000"/>
              </a:solidFill>
              <a:cs typeface="+mn-cs"/>
            </a:endParaRPr>
          </a:p>
        </p:txBody>
      </p:sp>
      <p:sp>
        <p:nvSpPr>
          <p:cNvPr id="263174" name="Rectangle 6"/>
          <p:cNvSpPr>
            <a:spLocks noChangeArrowheads="1"/>
          </p:cNvSpPr>
          <p:nvPr/>
        </p:nvSpPr>
        <p:spPr bwMode="auto">
          <a:xfrm>
            <a:off x="134011" y="1447800"/>
            <a:ext cx="8991600" cy="480131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l">
              <a:defRPr/>
            </a:pPr>
            <a:r>
              <a:rPr lang="en-US" dirty="0">
                <a:cs typeface="+mn-cs"/>
              </a:rPr>
              <a:t>Another perspective on School Culture can be mapped in terms of  the shared</a:t>
            </a:r>
          </a:p>
          <a:p>
            <a:pPr algn="l">
              <a:defRPr/>
            </a:pPr>
            <a:r>
              <a:rPr lang="en-US" dirty="0">
                <a:cs typeface="+mn-cs"/>
              </a:rPr>
              <a:t>collective beliefs of the faculty about efficacy, trust, and academic emphasis—schools which have all three have a </a:t>
            </a:r>
            <a:r>
              <a:rPr lang="en-US" b="1" dirty="0">
                <a:cs typeface="+mn-cs"/>
              </a:rPr>
              <a:t>Culture</a:t>
            </a:r>
            <a:r>
              <a:rPr lang="en-US" dirty="0">
                <a:cs typeface="+mn-cs"/>
              </a:rPr>
              <a:t> of </a:t>
            </a:r>
            <a:r>
              <a:rPr lang="en-US" b="1" dirty="0">
                <a:cs typeface="+mn-cs"/>
              </a:rPr>
              <a:t>Academic Optimism</a:t>
            </a:r>
            <a:r>
              <a:rPr lang="en-US" dirty="0" smtClean="0">
                <a:cs typeface="+mn-cs"/>
              </a:rPr>
              <a:t>.</a:t>
            </a:r>
            <a:endParaRPr lang="en-US" dirty="0">
              <a:cs typeface="+mn-cs"/>
            </a:endParaRPr>
          </a:p>
          <a:p>
            <a:pPr algn="l">
              <a:defRPr/>
            </a:pPr>
            <a:endParaRPr lang="en-US" dirty="0">
              <a:cs typeface="+mn-cs"/>
            </a:endParaRPr>
          </a:p>
          <a:p>
            <a:pPr algn="l">
              <a:defRPr/>
            </a:pPr>
            <a:r>
              <a:rPr lang="en-US" dirty="0">
                <a:cs typeface="+mn-cs"/>
              </a:rPr>
              <a:t>                                                  </a:t>
            </a:r>
            <a:r>
              <a:rPr lang="en-US" dirty="0" smtClean="0">
                <a:cs typeface="+mn-cs"/>
              </a:rPr>
              <a:t>    Academic </a:t>
            </a:r>
            <a:r>
              <a:rPr lang="en-US" dirty="0">
                <a:cs typeface="+mn-cs"/>
              </a:rPr>
              <a:t>Emphasis</a:t>
            </a:r>
          </a:p>
          <a:p>
            <a:pPr algn="l">
              <a:defRPr/>
            </a:pPr>
            <a:endParaRPr lang="en-US" dirty="0">
              <a:cs typeface="+mn-cs"/>
            </a:endParaRPr>
          </a:p>
          <a:p>
            <a:pPr algn="l">
              <a:defRPr/>
            </a:pPr>
            <a:endParaRPr lang="en-US" dirty="0">
              <a:cs typeface="+mn-cs"/>
            </a:endParaRPr>
          </a:p>
          <a:p>
            <a:pPr algn="l">
              <a:defRPr/>
            </a:pPr>
            <a:endParaRPr lang="en-US" dirty="0">
              <a:cs typeface="+mn-cs"/>
            </a:endParaRPr>
          </a:p>
          <a:p>
            <a:pPr algn="l">
              <a:defRPr/>
            </a:pPr>
            <a:endParaRPr lang="en-US" dirty="0">
              <a:cs typeface="+mn-cs"/>
            </a:endParaRPr>
          </a:p>
          <a:p>
            <a:pPr algn="l">
              <a:defRPr/>
            </a:pPr>
            <a:endParaRPr lang="en-US" dirty="0">
              <a:cs typeface="+mn-cs"/>
            </a:endParaRPr>
          </a:p>
          <a:p>
            <a:pPr algn="l">
              <a:defRPr/>
            </a:pPr>
            <a:endParaRPr lang="en-US" dirty="0">
              <a:cs typeface="+mn-cs"/>
            </a:endParaRPr>
          </a:p>
          <a:p>
            <a:pPr algn="l">
              <a:defRPr/>
            </a:pPr>
            <a:endParaRPr lang="en-US" dirty="0">
              <a:cs typeface="+mn-cs"/>
            </a:endParaRPr>
          </a:p>
          <a:p>
            <a:pPr algn="l">
              <a:defRPr/>
            </a:pPr>
            <a:endParaRPr lang="en-US" dirty="0">
              <a:cs typeface="+mn-cs"/>
            </a:endParaRPr>
          </a:p>
          <a:p>
            <a:pPr algn="l">
              <a:defRPr/>
            </a:pPr>
            <a:endParaRPr lang="en-US" dirty="0">
              <a:cs typeface="+mn-cs"/>
            </a:endParaRPr>
          </a:p>
          <a:p>
            <a:pPr algn="l">
              <a:defRPr/>
            </a:pPr>
            <a:r>
              <a:rPr lang="en-US" dirty="0">
                <a:cs typeface="+mn-cs"/>
              </a:rPr>
              <a:t>                        Faculty Trust                                              </a:t>
            </a:r>
            <a:r>
              <a:rPr lang="en-US" dirty="0" smtClean="0">
                <a:cs typeface="+mn-cs"/>
              </a:rPr>
              <a:t>                 Collective </a:t>
            </a:r>
          </a:p>
          <a:p>
            <a:pPr>
              <a:defRPr/>
            </a:pPr>
            <a:r>
              <a:rPr lang="en-US" dirty="0"/>
              <a:t>	</a:t>
            </a:r>
            <a:r>
              <a:rPr lang="en-US" dirty="0" smtClean="0"/>
              <a:t>		</a:t>
            </a:r>
            <a:r>
              <a:rPr lang="en-US" dirty="0" smtClean="0">
                <a:cs typeface="+mn-cs"/>
              </a:rPr>
              <a:t>in Parents						               </a:t>
            </a:r>
            <a:r>
              <a:rPr lang="en-US" dirty="0" smtClean="0"/>
              <a:t>Efficacy</a:t>
            </a:r>
            <a:endParaRPr lang="en-US" dirty="0"/>
          </a:p>
          <a:p>
            <a:pPr algn="l">
              <a:defRPr/>
            </a:pPr>
            <a:endParaRPr lang="en-US" dirty="0">
              <a:cs typeface="+mn-cs"/>
            </a:endParaRPr>
          </a:p>
        </p:txBody>
      </p:sp>
      <p:sp>
        <p:nvSpPr>
          <p:cNvPr id="263175" name="Line 7"/>
          <p:cNvSpPr>
            <a:spLocks noChangeShapeType="1"/>
          </p:cNvSpPr>
          <p:nvPr/>
        </p:nvSpPr>
        <p:spPr bwMode="auto">
          <a:xfrm flipH="1">
            <a:off x="1638300" y="2879980"/>
            <a:ext cx="1600200" cy="2514600"/>
          </a:xfrm>
          <a:prstGeom prst="line">
            <a:avLst/>
          </a:prstGeom>
          <a:noFill/>
          <a:ln w="12700">
            <a:solidFill>
              <a:schemeClr val="tx1"/>
            </a:solidFill>
            <a:round/>
            <a:headEnd type="triangle" w="med" len="me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sp>
        <p:nvSpPr>
          <p:cNvPr id="263177" name="Line 9"/>
          <p:cNvSpPr>
            <a:spLocks noChangeShapeType="1"/>
          </p:cNvSpPr>
          <p:nvPr/>
        </p:nvSpPr>
        <p:spPr bwMode="auto">
          <a:xfrm>
            <a:off x="2592707" y="5643563"/>
            <a:ext cx="3159311" cy="0"/>
          </a:xfrm>
          <a:prstGeom prst="line">
            <a:avLst/>
          </a:prstGeom>
          <a:noFill/>
          <a:ln w="12700">
            <a:solidFill>
              <a:schemeClr val="tx1"/>
            </a:solidFill>
            <a:round/>
            <a:headEnd type="triangle" w="med" len="me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sp>
        <p:nvSpPr>
          <p:cNvPr id="263178" name="Line 10"/>
          <p:cNvSpPr>
            <a:spLocks noChangeShapeType="1"/>
          </p:cNvSpPr>
          <p:nvPr/>
        </p:nvSpPr>
        <p:spPr bwMode="auto">
          <a:xfrm>
            <a:off x="4519716" y="2879980"/>
            <a:ext cx="1600200" cy="2438400"/>
          </a:xfrm>
          <a:prstGeom prst="line">
            <a:avLst/>
          </a:prstGeom>
          <a:noFill/>
          <a:ln w="12700">
            <a:solidFill>
              <a:schemeClr val="tx1"/>
            </a:solidFill>
            <a:round/>
            <a:headEnd type="triangle" w="med" len="med"/>
            <a:tailEnd type="triangle" w="med" len="med"/>
          </a:ln>
          <a:effectLst/>
          <a:extLst>
            <a:ext uri="{909E8E84-426E-40dd-AFC4-6F175D3DCCD1}">
              <a14:hiddenFill xmlns:mc="http://schemas.openxmlformats.org/markup-compatibility/2006" xmlns:mv="urn:schemas-microsoft-com:mac:vml" xmlns:a14="http://schemas.microsoft.com/office/drawing/2010/main" xmlns="">
                <a:noFill/>
              </a14:hiddenFill>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spTree>
    <p:extLst>
      <p:ext uri="{BB962C8B-B14F-4D97-AF65-F5344CB8AC3E}">
        <p14:creationId xmlns:mc="http://schemas.openxmlformats.org/markup-compatibility/2006" xmlns:mv="urn:schemas-microsoft-com:mac:vml" xmlns:p14="http://schemas.microsoft.com/office/powerpoint/2010/main" xmlns="" val="3010213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62146" name="Rectangle 2"/>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62148" name="Rectangle 4"/>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
        <p:nvSpPr>
          <p:cNvPr id="262149" name="Rectangle 5"/>
          <p:cNvSpPr>
            <a:spLocks noChangeArrowheads="1"/>
          </p:cNvSpPr>
          <p:nvPr/>
        </p:nvSpPr>
        <p:spPr bwMode="auto">
          <a:xfrm>
            <a:off x="1646238" y="381000"/>
            <a:ext cx="5999162" cy="70802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4000" dirty="0">
                <a:solidFill>
                  <a:srgbClr val="000000"/>
                </a:solidFill>
                <a:cs typeface="+mn-cs"/>
              </a:rPr>
              <a:t>A School Culture of Control</a:t>
            </a:r>
            <a:endParaRPr lang="en-US" sz="1800" dirty="0">
              <a:solidFill>
                <a:srgbClr val="000000"/>
              </a:solidFill>
              <a:cs typeface="+mn-cs"/>
            </a:endParaRPr>
          </a:p>
        </p:txBody>
      </p:sp>
      <p:sp>
        <p:nvSpPr>
          <p:cNvPr id="262150" name="Rectangle 6"/>
          <p:cNvSpPr>
            <a:spLocks noChangeArrowheads="1"/>
          </p:cNvSpPr>
          <p:nvPr/>
        </p:nvSpPr>
        <p:spPr bwMode="auto">
          <a:xfrm>
            <a:off x="381000" y="1143000"/>
            <a:ext cx="8001000" cy="496887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l">
              <a:defRPr/>
            </a:pPr>
            <a:r>
              <a:rPr lang="en-US">
                <a:cs typeface="+mn-cs"/>
              </a:rPr>
              <a:t>Another perspective on school culture can be mapped in terms of  the shared</a:t>
            </a:r>
          </a:p>
          <a:p>
            <a:pPr algn="l">
              <a:defRPr/>
            </a:pPr>
            <a:r>
              <a:rPr lang="en-US">
                <a:cs typeface="+mn-cs"/>
              </a:rPr>
              <a:t>and collective beliefs of the faculty about controlling students. </a:t>
            </a:r>
          </a:p>
          <a:p>
            <a:pPr algn="l">
              <a:defRPr/>
            </a:pPr>
            <a:endParaRPr lang="en-US">
              <a:cs typeface="+mn-cs"/>
            </a:endParaRPr>
          </a:p>
          <a:p>
            <a:pPr algn="l">
              <a:defRPr/>
            </a:pPr>
            <a:r>
              <a:rPr lang="en-US">
                <a:cs typeface="+mn-cs"/>
              </a:rPr>
              <a:t>A </a:t>
            </a:r>
            <a:r>
              <a:rPr lang="en-US" b="1" i="1">
                <a:cs typeface="+mn-cs"/>
              </a:rPr>
              <a:t>Custodial School Culture</a:t>
            </a:r>
            <a:r>
              <a:rPr lang="en-US">
                <a:cs typeface="+mn-cs"/>
              </a:rPr>
              <a:t> is characterized by a rigid control system over students. The school is autocratic with the flow of power and control downward from teachers to students. Students are perceived as irresponsible and undisciplined persons who must be controlled by punitive sanctions. Impersonality, cynicism, and mistrust pervade the school; the norms and values are custodial.</a:t>
            </a:r>
          </a:p>
          <a:p>
            <a:pPr algn="l">
              <a:defRPr/>
            </a:pPr>
            <a:endParaRPr lang="en-US">
              <a:cs typeface="+mn-cs"/>
            </a:endParaRPr>
          </a:p>
          <a:p>
            <a:pPr algn="l">
              <a:defRPr/>
            </a:pPr>
            <a:r>
              <a:rPr lang="en-US">
                <a:cs typeface="+mn-cs"/>
              </a:rPr>
              <a:t>A </a:t>
            </a:r>
            <a:r>
              <a:rPr lang="en-US" b="1" i="1">
                <a:cs typeface="+mn-cs"/>
              </a:rPr>
              <a:t>Humanistic School Culture</a:t>
            </a:r>
            <a:r>
              <a:rPr lang="en-US">
                <a:cs typeface="+mn-cs"/>
              </a:rPr>
              <a:t> is an educational community in which students learn through cooperative interaction and experience. Learning and behavior are  viewed in psychological terms, and misbehavior is seen as deviate behavior that needs to be understood. Self-discipline is substituted for strict teacher control. The school is attempting to create an atmosphere to meet student needs; the norms and values are humanistic.</a:t>
            </a:r>
          </a:p>
        </p:txBody>
      </p:sp>
    </p:spTree>
    <p:extLst>
      <p:ext uri="{BB962C8B-B14F-4D97-AF65-F5344CB8AC3E}">
        <p14:creationId xmlns:mc="http://schemas.openxmlformats.org/markup-compatibility/2006" xmlns:mv="urn:schemas-microsoft-com:mac:vml" xmlns:p14="http://schemas.microsoft.com/office/powerpoint/2010/main" xmlns="" val="29370722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42690" name="Rectangle 2"/>
          <p:cNvSpPr>
            <a:spLocks noGrp="1" noChangeArrowheads="1"/>
          </p:cNvSpPr>
          <p:nvPr>
            <p:ph type="title"/>
          </p:nvPr>
        </p:nvSpPr>
        <p:spPr>
          <a:xfrm>
            <a:off x="762000" y="0"/>
            <a:ext cx="7772400" cy="1143000"/>
          </a:xfrm>
        </p:spPr>
        <p:txBody>
          <a:bodyPr>
            <a:normAutofit fontScale="90000"/>
          </a:bodyPr>
          <a:lstStyle/>
          <a:p>
            <a:pPr eaLnBrk="1" hangingPunct="1">
              <a:defRPr/>
            </a:pPr>
            <a:r>
              <a:rPr lang="en-US" sz="4000" dirty="0" smtClean="0">
                <a:solidFill>
                  <a:srgbClr val="000000"/>
                </a:solidFill>
                <a:effectLst>
                  <a:outerShdw blurRad="38100" dist="38100" dir="2700000" algn="tl">
                    <a:srgbClr val="000000"/>
                  </a:outerShdw>
                </a:effectLst>
                <a:cs typeface="+mj-cs"/>
              </a:rPr>
              <a:t>PUPIL CONTROL IDEOLOGY: FORM PCI</a:t>
            </a:r>
          </a:p>
        </p:txBody>
      </p:sp>
      <p:sp>
        <p:nvSpPr>
          <p:cNvPr id="242691" name="Rectangle 3"/>
          <p:cNvSpPr>
            <a:spLocks noGrp="1" noChangeArrowheads="1"/>
          </p:cNvSpPr>
          <p:nvPr>
            <p:ph type="body" idx="1"/>
          </p:nvPr>
        </p:nvSpPr>
        <p:spPr>
          <a:xfrm>
            <a:off x="0" y="1447800"/>
            <a:ext cx="8915400" cy="5105400"/>
          </a:xfrm>
        </p:spPr>
        <p:txBody>
          <a:bodyPr/>
          <a:lstStyle/>
          <a:p>
            <a:pPr marL="609600" indent="-609600" eaLnBrk="1" hangingPunct="1">
              <a:lnSpc>
                <a:spcPct val="90000"/>
              </a:lnSpc>
              <a:spcAft>
                <a:spcPts val="300"/>
              </a:spcAft>
              <a:buFontTx/>
              <a:buNone/>
              <a:defRPr/>
            </a:pPr>
            <a:r>
              <a:rPr lang="en-US" sz="2000" dirty="0" smtClean="0">
                <a:latin typeface="Times New Roman" charset="0"/>
                <a:cs typeface="+mn-cs"/>
              </a:rPr>
              <a:t>The </a:t>
            </a:r>
            <a:r>
              <a:rPr lang="en-US" sz="2000" b="1" dirty="0" err="1" smtClean="0">
                <a:latin typeface="Times New Roman" charset="0"/>
                <a:cs typeface="+mn-cs"/>
              </a:rPr>
              <a:t>custodialism</a:t>
            </a:r>
            <a:r>
              <a:rPr lang="en-US" sz="2000" b="1" dirty="0" smtClean="0">
                <a:latin typeface="Times New Roman" charset="0"/>
                <a:cs typeface="+mn-cs"/>
              </a:rPr>
              <a:t> </a:t>
            </a:r>
            <a:r>
              <a:rPr lang="en-US" sz="2000" dirty="0" smtClean="0">
                <a:latin typeface="Times New Roman" charset="0"/>
                <a:cs typeface="+mn-cs"/>
              </a:rPr>
              <a:t>of the school climate can be measured by the Pupil Control Ideology Form (PCI). See </a:t>
            </a:r>
            <a:r>
              <a:rPr lang="en-US" sz="2000" dirty="0" smtClean="0">
                <a:solidFill>
                  <a:srgbClr val="FFFF00"/>
                </a:solidFill>
                <a:latin typeface="Times New Roman" charset="0"/>
                <a:cs typeface="+mn-cs"/>
                <a:hlinkClick r:id="rId3"/>
              </a:rPr>
              <a:t>www.coe.ohio-state.edu/whoy</a:t>
            </a:r>
            <a:r>
              <a:rPr lang="en-US" sz="2000" dirty="0" smtClean="0">
                <a:solidFill>
                  <a:srgbClr val="FFFF00"/>
                </a:solidFill>
                <a:latin typeface="Times New Roman" charset="0"/>
                <a:cs typeface="+mn-cs"/>
              </a:rPr>
              <a:t>. </a:t>
            </a:r>
          </a:p>
          <a:p>
            <a:pPr marL="609600" indent="-609600" eaLnBrk="1" hangingPunct="1">
              <a:lnSpc>
                <a:spcPct val="90000"/>
              </a:lnSpc>
              <a:spcAft>
                <a:spcPts val="300"/>
              </a:spcAft>
              <a:buFontTx/>
              <a:buNone/>
              <a:defRPr/>
            </a:pPr>
            <a:endParaRPr lang="en-US" sz="2000" dirty="0" smtClean="0">
              <a:solidFill>
                <a:srgbClr val="FFFF00"/>
              </a:solidFill>
              <a:latin typeface="Times New Roman" charset="0"/>
              <a:cs typeface="+mn-cs"/>
            </a:endParaRPr>
          </a:p>
          <a:p>
            <a:pPr marL="609600" indent="-609600" eaLnBrk="1" hangingPunct="1">
              <a:lnSpc>
                <a:spcPct val="90000"/>
              </a:lnSpc>
              <a:buFontTx/>
              <a:buNone/>
              <a:defRPr/>
            </a:pPr>
            <a:r>
              <a:rPr lang="en-US" sz="1800" dirty="0" smtClean="0">
                <a:cs typeface="+mn-cs"/>
              </a:rPr>
              <a:t>Sample items from the PCI</a:t>
            </a:r>
          </a:p>
          <a:p>
            <a:pPr marL="609600" indent="-609600" eaLnBrk="1" hangingPunct="1">
              <a:lnSpc>
                <a:spcPct val="90000"/>
              </a:lnSpc>
              <a:buFontTx/>
              <a:buNone/>
              <a:defRPr/>
            </a:pPr>
            <a:endParaRPr lang="en-US" sz="1000" dirty="0" smtClean="0">
              <a:cs typeface="+mn-cs"/>
            </a:endParaRPr>
          </a:p>
          <a:p>
            <a:pPr marL="609600" indent="-609600" eaLnBrk="1" hangingPunct="1">
              <a:lnSpc>
                <a:spcPct val="90000"/>
              </a:lnSpc>
              <a:buFontTx/>
              <a:buNone/>
              <a:defRPr/>
            </a:pPr>
            <a:r>
              <a:rPr lang="en-US" sz="1200" dirty="0" smtClean="0">
                <a:cs typeface="+mn-cs"/>
              </a:rPr>
              <a:t>DIRECTIONS:  THE FOLLOWING ARE STATEMENTS ABOUT YOUR SCHOOL.  PLEASE INDICATE THE EXTENT TO WHICH EACH STATEMENT CHARACTERIZES YOUR SCHOOL BY CIRCLING THE APPROPRIATE RESPONSE.</a:t>
            </a:r>
          </a:p>
          <a:p>
            <a:pPr marL="609600" indent="-609600" eaLnBrk="1" hangingPunct="1">
              <a:lnSpc>
                <a:spcPct val="90000"/>
              </a:lnSpc>
              <a:defRPr/>
            </a:pPr>
            <a:endParaRPr lang="en-US" sz="1000" dirty="0" smtClean="0">
              <a:cs typeface="+mn-cs"/>
            </a:endParaRPr>
          </a:p>
          <a:p>
            <a:pPr marL="609600" indent="-609600" eaLnBrk="1" hangingPunct="1">
              <a:lnSpc>
                <a:spcPct val="90000"/>
              </a:lnSpc>
              <a:buFontTx/>
              <a:buNone/>
              <a:defRPr/>
            </a:pPr>
            <a:r>
              <a:rPr lang="en-US" sz="1000" dirty="0" smtClean="0">
                <a:cs typeface="+mn-cs"/>
              </a:rPr>
              <a:t> </a:t>
            </a:r>
            <a:r>
              <a:rPr lang="en-US" sz="1400" dirty="0" smtClean="0">
                <a:cs typeface="+mn-cs"/>
              </a:rPr>
              <a:t>SD=Strongly Disagree  D=Disagree  U=Undecided   A=Agree  SA=Strongly Agree</a:t>
            </a:r>
          </a:p>
          <a:p>
            <a:pPr marL="609600" indent="-609600" eaLnBrk="1" hangingPunct="1">
              <a:lnSpc>
                <a:spcPct val="90000"/>
              </a:lnSpc>
              <a:defRPr/>
            </a:pPr>
            <a:endParaRPr lang="en-US" sz="1400" dirty="0" smtClean="0">
              <a:cs typeface="+mn-cs"/>
            </a:endParaRPr>
          </a:p>
          <a:p>
            <a:pPr marL="609600" indent="-609600" eaLnBrk="1" hangingPunct="1">
              <a:lnSpc>
                <a:spcPct val="90000"/>
              </a:lnSpc>
              <a:buFontTx/>
              <a:buNone/>
              <a:defRPr/>
            </a:pPr>
            <a:r>
              <a:rPr lang="en-US" sz="1400" dirty="0" smtClean="0">
                <a:cs typeface="+mn-cs"/>
              </a:rPr>
              <a:t>1.  It is desirable to require pupils to sit in assigned seats during assembly.........  SD		D        U	A       SD	</a:t>
            </a:r>
          </a:p>
          <a:p>
            <a:pPr marL="609600" indent="-609600" eaLnBrk="1" hangingPunct="1">
              <a:lnSpc>
                <a:spcPct val="90000"/>
              </a:lnSpc>
              <a:buFontTx/>
              <a:buNone/>
              <a:defRPr/>
            </a:pPr>
            <a:r>
              <a:rPr lang="en-US" sz="1400" dirty="0" smtClean="0">
                <a:cs typeface="+mn-cs"/>
              </a:rPr>
              <a:t>2.  Being friendly with pupils often leads them to become too familiar................ SD		D        U	A       SD	</a:t>
            </a:r>
          </a:p>
          <a:p>
            <a:pPr marL="609600" indent="-609600" eaLnBrk="1" hangingPunct="1">
              <a:lnSpc>
                <a:spcPct val="90000"/>
              </a:lnSpc>
              <a:buFontTx/>
              <a:buNone/>
              <a:defRPr/>
            </a:pPr>
            <a:r>
              <a:rPr lang="en-US" sz="1400" dirty="0" smtClean="0">
                <a:cs typeface="+mn-cs"/>
              </a:rPr>
              <a:t>3.  Pupils often misbehave to make the teacher look bad………………………............. SD	D        U	A       SD	</a:t>
            </a:r>
          </a:p>
          <a:p>
            <a:pPr marL="609600" indent="-609600" eaLnBrk="1" hangingPunct="1">
              <a:lnSpc>
                <a:spcPct val="90000"/>
              </a:lnSpc>
              <a:buFontTx/>
              <a:buNone/>
              <a:defRPr/>
            </a:pPr>
            <a:r>
              <a:rPr lang="en-US" sz="1400" dirty="0" smtClean="0">
                <a:cs typeface="+mn-cs"/>
              </a:rPr>
              <a:t>4.  Directing sarcastic remarks toward a defiant pupil is a good disciplinary</a:t>
            </a:r>
          </a:p>
          <a:p>
            <a:pPr marL="609600" indent="-609600" eaLnBrk="1" hangingPunct="1">
              <a:lnSpc>
                <a:spcPct val="90000"/>
              </a:lnSpc>
              <a:buFontTx/>
              <a:buNone/>
              <a:defRPr/>
            </a:pPr>
            <a:r>
              <a:rPr lang="en-US" sz="1400" dirty="0" smtClean="0">
                <a:cs typeface="+mn-cs"/>
              </a:rPr>
              <a:t>     technique...................................………………………………………………. ……………………SD	D        U	A       SD	</a:t>
            </a:r>
          </a:p>
          <a:p>
            <a:pPr marL="609600" indent="-609600" eaLnBrk="1" hangingPunct="1">
              <a:lnSpc>
                <a:spcPct val="90000"/>
              </a:lnSpc>
              <a:buFontTx/>
              <a:buNone/>
              <a:defRPr/>
            </a:pPr>
            <a:r>
              <a:rPr lang="en-US" sz="1400" dirty="0" smtClean="0">
                <a:cs typeface="+mn-cs"/>
              </a:rPr>
              <a:t>5.  The best principals give unquestioning support to teachers in 	</a:t>
            </a:r>
          </a:p>
          <a:p>
            <a:pPr marL="609600" indent="-609600" eaLnBrk="1" hangingPunct="1">
              <a:lnSpc>
                <a:spcPct val="90000"/>
              </a:lnSpc>
              <a:buFontTx/>
              <a:buNone/>
              <a:defRPr/>
            </a:pPr>
            <a:r>
              <a:rPr lang="en-US" sz="1400" dirty="0" smtClean="0">
                <a:cs typeface="+mn-cs"/>
              </a:rPr>
              <a:t>     disciplining students……………………………………………………………………………………… SD	D        U	A       SD	</a:t>
            </a:r>
          </a:p>
          <a:p>
            <a:pPr marL="609600" indent="-609600" eaLnBrk="1" hangingPunct="1">
              <a:lnSpc>
                <a:spcPct val="90000"/>
              </a:lnSpc>
              <a:buFontTx/>
              <a:buNone/>
              <a:defRPr/>
            </a:pPr>
            <a:endParaRPr lang="en-US" sz="1200" dirty="0" smtClean="0">
              <a:cs typeface="+mn-cs"/>
            </a:endParaRPr>
          </a:p>
          <a:p>
            <a:pPr marL="609600" indent="-609600" eaLnBrk="1" hangingPunct="1">
              <a:lnSpc>
                <a:spcPct val="90000"/>
              </a:lnSpc>
              <a:buFontTx/>
              <a:buNone/>
              <a:defRPr/>
            </a:pPr>
            <a:r>
              <a:rPr lang="en-US" sz="1200" dirty="0" smtClean="0">
                <a:cs typeface="+mn-cs"/>
              </a:rPr>
              <a:t>For the complete instrument and details for scoring, see Hoy &amp; Tarter (1997b) or </a:t>
            </a:r>
            <a:r>
              <a:rPr lang="en-US" sz="1200" u="sng" dirty="0" smtClean="0">
                <a:solidFill>
                  <a:srgbClr val="0000FF"/>
                </a:solidFill>
                <a:cs typeface="+mn-cs"/>
                <a:hlinkClick r:id="rId3"/>
              </a:rPr>
              <a:t>www.coe.ohio-state.edu/whoy</a:t>
            </a:r>
            <a:endParaRPr lang="en-US" sz="1200" dirty="0" smtClean="0">
              <a:cs typeface="+mn-cs"/>
            </a:endParaRPr>
          </a:p>
          <a:p>
            <a:pPr marL="609600" indent="-609600" eaLnBrk="1" hangingPunct="1">
              <a:lnSpc>
                <a:spcPct val="90000"/>
              </a:lnSpc>
              <a:spcAft>
                <a:spcPts val="300"/>
              </a:spcAft>
              <a:buFontTx/>
              <a:buNone/>
              <a:defRPr/>
            </a:pPr>
            <a:endParaRPr lang="en-US" sz="1200" dirty="0" smtClean="0">
              <a:latin typeface="Times New Roman" charset="0"/>
              <a:cs typeface="+mn-cs"/>
            </a:endParaRPr>
          </a:p>
          <a:p>
            <a:pPr marL="609600" indent="-609600" eaLnBrk="1" hangingPunct="1">
              <a:lnSpc>
                <a:spcPct val="90000"/>
              </a:lnSpc>
              <a:spcAft>
                <a:spcPts val="300"/>
              </a:spcAft>
              <a:buFontTx/>
              <a:buNone/>
              <a:defRPr/>
            </a:pPr>
            <a:endParaRPr lang="en-US" sz="1200" dirty="0" smtClean="0">
              <a:latin typeface="Times New Roman" charset="0"/>
              <a:cs typeface="+mn-cs"/>
            </a:endParaRPr>
          </a:p>
          <a:p>
            <a:pPr marL="1371600" lvl="2" indent="-457200" algn="just" eaLnBrk="1" hangingPunct="1">
              <a:lnSpc>
                <a:spcPct val="90000"/>
              </a:lnSpc>
              <a:spcBef>
                <a:spcPts val="1000"/>
              </a:spcBef>
              <a:spcAft>
                <a:spcPts val="300"/>
              </a:spcAft>
              <a:defRPr/>
            </a:pPr>
            <a:endParaRPr lang="en-US" sz="1200" dirty="0" smtClean="0">
              <a:latin typeface="Book Antiqua" charset="0"/>
            </a:endParaRPr>
          </a:p>
        </p:txBody>
      </p:sp>
      <p:sp>
        <p:nvSpPr>
          <p:cNvPr id="242692" name="Rectangle 4"/>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42694" name="Rectangle 6"/>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Tree>
    <p:extLst>
      <p:ext uri="{BB962C8B-B14F-4D97-AF65-F5344CB8AC3E}">
        <p14:creationId xmlns:mc="http://schemas.openxmlformats.org/markup-compatibility/2006" xmlns:mv="urn:schemas-microsoft-com:mac:vml" xmlns:p14="http://schemas.microsoft.com/office/powerpoint/2010/main" xmlns="" val="3935977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p:txBody>
          <a:bodyPr/>
          <a:lstStyle/>
          <a:p>
            <a:pPr>
              <a:defRPr/>
            </a:pPr>
            <a:r>
              <a:rPr lang="en-US"/>
              <a:t>W. K. Hoy © 2003, 2008, 2011</a:t>
            </a:r>
          </a:p>
        </p:txBody>
      </p:sp>
      <p:sp>
        <p:nvSpPr>
          <p:cNvPr id="265218" name="Rectangle 2"/>
          <p:cNvSpPr>
            <a:spLocks noChangeArrowheads="1"/>
          </p:cNvSpPr>
          <p:nvPr/>
        </p:nvSpPr>
        <p:spPr bwMode="auto">
          <a:xfrm>
            <a:off x="119063" y="257175"/>
            <a:ext cx="184150"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sz="1400">
              <a:cs typeface="+mn-cs"/>
            </a:endParaRPr>
          </a:p>
        </p:txBody>
      </p:sp>
      <p:sp>
        <p:nvSpPr>
          <p:cNvPr id="265220" name="Rectangle 4"/>
          <p:cNvSpPr>
            <a:spLocks noChangeArrowheads="1"/>
          </p:cNvSpPr>
          <p:nvPr/>
        </p:nvSpPr>
        <p:spPr bwMode="auto">
          <a:xfrm>
            <a:off x="144463" y="5643563"/>
            <a:ext cx="641350" cy="533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marL="457200" indent="-457200" algn="l">
              <a:lnSpc>
                <a:spcPct val="90000"/>
              </a:lnSpc>
              <a:buFont typeface="Times" charset="0"/>
              <a:buAutoNum type="arabicPeriod"/>
              <a:defRPr/>
            </a:pPr>
            <a:endParaRPr lang="en-US" sz="1600">
              <a:cs typeface="+mn-cs"/>
            </a:endParaRPr>
          </a:p>
          <a:p>
            <a:pPr marL="457200" indent="-457200" algn="l">
              <a:lnSpc>
                <a:spcPct val="90000"/>
              </a:lnSpc>
              <a:buFont typeface="Times" charset="0"/>
              <a:buAutoNum type="arabicPeriod"/>
              <a:defRPr/>
            </a:pPr>
            <a:endParaRPr lang="en-US" sz="1600">
              <a:cs typeface="+mn-cs"/>
            </a:endParaRPr>
          </a:p>
        </p:txBody>
      </p:sp>
      <p:sp>
        <p:nvSpPr>
          <p:cNvPr id="265221" name="Rectangle 5"/>
          <p:cNvSpPr>
            <a:spLocks noChangeArrowheads="1"/>
          </p:cNvSpPr>
          <p:nvPr/>
        </p:nvSpPr>
        <p:spPr bwMode="auto">
          <a:xfrm>
            <a:off x="785813" y="257175"/>
            <a:ext cx="6340475" cy="132397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4000" dirty="0">
                <a:solidFill>
                  <a:srgbClr val="000000"/>
                </a:solidFill>
                <a:cs typeface="+mn-cs"/>
              </a:rPr>
              <a:t>Summary of Key Elements of </a:t>
            </a:r>
          </a:p>
          <a:p>
            <a:pPr>
              <a:defRPr/>
            </a:pPr>
            <a:r>
              <a:rPr lang="en-US" sz="4000" dirty="0" smtClean="0">
                <a:solidFill>
                  <a:srgbClr val="000000"/>
                </a:solidFill>
                <a:cs typeface="+mn-cs"/>
              </a:rPr>
              <a:t>             School </a:t>
            </a:r>
            <a:r>
              <a:rPr lang="en-US" sz="4000" dirty="0">
                <a:solidFill>
                  <a:srgbClr val="000000"/>
                </a:solidFill>
                <a:cs typeface="+mn-cs"/>
              </a:rPr>
              <a:t>Culture</a:t>
            </a:r>
          </a:p>
        </p:txBody>
      </p:sp>
      <p:sp>
        <p:nvSpPr>
          <p:cNvPr id="265222" name="Rectangle 6"/>
          <p:cNvSpPr>
            <a:spLocks noChangeArrowheads="1"/>
          </p:cNvSpPr>
          <p:nvPr/>
        </p:nvSpPr>
        <p:spPr bwMode="auto">
          <a:xfrm>
            <a:off x="2819400" y="1905000"/>
            <a:ext cx="4648200" cy="2862263"/>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l">
              <a:buFontTx/>
              <a:buChar char="•"/>
              <a:defRPr/>
            </a:pPr>
            <a:r>
              <a:rPr lang="en-US" dirty="0">
                <a:cs typeface="+mn-cs"/>
              </a:rPr>
              <a:t>Core Values</a:t>
            </a:r>
          </a:p>
          <a:p>
            <a:pPr algn="l">
              <a:buFontTx/>
              <a:buChar char="•"/>
              <a:defRPr/>
            </a:pPr>
            <a:r>
              <a:rPr lang="en-US" dirty="0">
                <a:cs typeface="+mn-cs"/>
              </a:rPr>
              <a:t>Salient Norms</a:t>
            </a:r>
          </a:p>
          <a:p>
            <a:pPr algn="l">
              <a:buFontTx/>
              <a:buChar char="•"/>
              <a:defRPr/>
            </a:pPr>
            <a:r>
              <a:rPr lang="en-US" dirty="0">
                <a:cs typeface="+mn-cs"/>
              </a:rPr>
              <a:t>Rites of Passage</a:t>
            </a:r>
          </a:p>
          <a:p>
            <a:pPr algn="l">
              <a:buFontTx/>
              <a:buChar char="•"/>
              <a:defRPr/>
            </a:pPr>
            <a:r>
              <a:rPr lang="en-US" dirty="0">
                <a:cs typeface="+mn-cs"/>
              </a:rPr>
              <a:t>Rites of Integration</a:t>
            </a:r>
          </a:p>
          <a:p>
            <a:pPr algn="l">
              <a:buFontTx/>
              <a:buChar char="•"/>
              <a:defRPr/>
            </a:pPr>
            <a:r>
              <a:rPr lang="en-US" dirty="0">
                <a:cs typeface="+mn-cs"/>
              </a:rPr>
              <a:t>Collective Trust</a:t>
            </a:r>
          </a:p>
          <a:p>
            <a:pPr algn="l">
              <a:buFontTx/>
              <a:buChar char="•"/>
              <a:defRPr/>
            </a:pPr>
            <a:r>
              <a:rPr lang="en-US" dirty="0">
                <a:cs typeface="+mn-cs"/>
              </a:rPr>
              <a:t>Collective Efficacy</a:t>
            </a:r>
          </a:p>
          <a:p>
            <a:pPr algn="l">
              <a:buFontTx/>
              <a:buChar char="•"/>
              <a:defRPr/>
            </a:pPr>
            <a:r>
              <a:rPr lang="en-US" dirty="0">
                <a:cs typeface="+mn-cs"/>
              </a:rPr>
              <a:t>Collective Views on Pupil Control</a:t>
            </a:r>
          </a:p>
          <a:p>
            <a:pPr algn="l">
              <a:buFontTx/>
              <a:buChar char="•"/>
              <a:defRPr/>
            </a:pPr>
            <a:r>
              <a:rPr lang="en-US" dirty="0">
                <a:cs typeface="+mn-cs"/>
              </a:rPr>
              <a:t>Academic Optimism</a:t>
            </a:r>
          </a:p>
          <a:p>
            <a:pPr algn="l">
              <a:defRPr/>
            </a:pPr>
            <a:r>
              <a:rPr lang="en-US" dirty="0">
                <a:cs typeface="+mn-cs"/>
              </a:rPr>
              <a:t>	</a:t>
            </a:r>
          </a:p>
        </p:txBody>
      </p:sp>
    </p:spTree>
    <p:extLst>
      <p:ext uri="{BB962C8B-B14F-4D97-AF65-F5344CB8AC3E}">
        <p14:creationId xmlns:mc="http://schemas.openxmlformats.org/markup-compatibility/2006" xmlns:mv="urn:schemas-microsoft-com:mac:vml" xmlns:p14="http://schemas.microsoft.com/office/powerpoint/2010/main" xmlns="" val="36275630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 name="Footer Placeholder 4"/>
          <p:cNvSpPr>
            <a:spLocks noGrp="1"/>
          </p:cNvSpPr>
          <p:nvPr>
            <p:ph type="ftr" sz="quarter" idx="11"/>
          </p:nvPr>
        </p:nvSpPr>
        <p:spPr/>
        <p:txBody>
          <a:bodyPr/>
          <a:lstStyle/>
          <a:p>
            <a:pPr>
              <a:defRPr/>
            </a:pPr>
            <a:r>
              <a:rPr lang="en-US"/>
              <a:t>W. K. Hoy © 2003, 2008, 2011</a:t>
            </a:r>
          </a:p>
        </p:txBody>
      </p:sp>
      <p:sp>
        <p:nvSpPr>
          <p:cNvPr id="247810" name="Rectangle 2"/>
          <p:cNvSpPr>
            <a:spLocks noGrp="1" noChangeArrowheads="1"/>
          </p:cNvSpPr>
          <p:nvPr>
            <p:ph type="body" idx="1"/>
          </p:nvPr>
        </p:nvSpPr>
        <p:spPr>
          <a:xfrm>
            <a:off x="282575" y="1017006"/>
            <a:ext cx="8610600" cy="5410200"/>
          </a:xfrm>
        </p:spPr>
        <p:txBody>
          <a:bodyPr>
            <a:normAutofit lnSpcReduction="10000"/>
          </a:bodyPr>
          <a:lstStyle/>
          <a:p>
            <a:pPr eaLnBrk="1" hangingPunct="1">
              <a:defRPr/>
            </a:pPr>
            <a:r>
              <a:rPr lang="en-US" sz="1800" dirty="0" smtClean="0">
                <a:cs typeface="+mn-cs"/>
              </a:rPr>
              <a:t>Cultivate a culture of academic optimism: A sense of helplessness immobilizes participants whereas optimism empowers.</a:t>
            </a:r>
          </a:p>
          <a:p>
            <a:pPr eaLnBrk="1" hangingPunct="1">
              <a:defRPr/>
            </a:pPr>
            <a:r>
              <a:rPr lang="en-US" sz="1800" dirty="0" smtClean="0">
                <a:cs typeface="+mn-cs"/>
              </a:rPr>
              <a:t>Build rituals that reinforce positive norms: A positive and cohesive culture can enhance effectiveness.</a:t>
            </a:r>
          </a:p>
          <a:p>
            <a:pPr eaLnBrk="1" hangingPunct="1">
              <a:defRPr/>
            </a:pPr>
            <a:r>
              <a:rPr lang="en-US" sz="1800" dirty="0" smtClean="0">
                <a:cs typeface="+mn-cs"/>
              </a:rPr>
              <a:t>Design opportunities for teachers and parents to learn to cooperate and trust each other: Faculty trust in parents facilitates academic achievement.</a:t>
            </a:r>
          </a:p>
          <a:p>
            <a:pPr eaLnBrk="1" hangingPunct="1">
              <a:defRPr/>
            </a:pPr>
            <a:r>
              <a:rPr lang="en-US" sz="1800" dirty="0" smtClean="0">
                <a:cs typeface="+mn-cs"/>
              </a:rPr>
              <a:t>Imbue the school with a sense of the importance of individual needs: A humanistic perspective develops strong student self-concepts and reduces alienation.</a:t>
            </a:r>
          </a:p>
          <a:p>
            <a:pPr eaLnBrk="1" hangingPunct="1">
              <a:defRPr/>
            </a:pPr>
            <a:r>
              <a:rPr lang="en-US" sz="1800" dirty="0" smtClean="0">
                <a:cs typeface="+mn-cs"/>
              </a:rPr>
              <a:t>Use mistakes as learning opportunities: Be positive about learning in all situations—crises are learning opportunities.</a:t>
            </a:r>
          </a:p>
          <a:p>
            <a:pPr eaLnBrk="1" hangingPunct="1">
              <a:defRPr/>
            </a:pPr>
            <a:r>
              <a:rPr lang="en-US" sz="1800" dirty="0" smtClean="0">
                <a:cs typeface="+mn-cs"/>
              </a:rPr>
              <a:t>Create a culture of openness and authenticity: Transparency and truth promote trust.</a:t>
            </a:r>
          </a:p>
          <a:p>
            <a:pPr eaLnBrk="1" hangingPunct="1">
              <a:defRPr/>
            </a:pPr>
            <a:r>
              <a:rPr lang="en-US" sz="1800" dirty="0" smtClean="0">
                <a:cs typeface="+mn-cs"/>
              </a:rPr>
              <a:t>Celebrate academic success in school: Realistic academic goals facilitate further success.</a:t>
            </a:r>
          </a:p>
          <a:p>
            <a:pPr eaLnBrk="1" hangingPunct="1">
              <a:defRPr/>
            </a:pPr>
            <a:r>
              <a:rPr lang="en-US" sz="1800" dirty="0" smtClean="0">
                <a:cs typeface="+mn-cs"/>
              </a:rPr>
              <a:t>Orchestrate harmony among students, teachers, administrators, and parents: Such cooperation is essential for the academic success of all students.</a:t>
            </a:r>
          </a:p>
          <a:p>
            <a:pPr eaLnBrk="1" hangingPunct="1">
              <a:defRPr/>
            </a:pPr>
            <a:r>
              <a:rPr lang="en-US" sz="1800" dirty="0" smtClean="0">
                <a:cs typeface="+mn-cs"/>
              </a:rPr>
              <a:t>Discover the basic informal norms of the school: Norms are a good gauge as to what you can and cannot change easily.</a:t>
            </a:r>
          </a:p>
          <a:p>
            <a:pPr eaLnBrk="1" hangingPunct="1">
              <a:defRPr/>
            </a:pPr>
            <a:r>
              <a:rPr lang="en-US" sz="1800" dirty="0" smtClean="0">
                <a:cs typeface="+mn-cs"/>
              </a:rPr>
              <a:t> Assess and improve the culture of your school: Use multiple frames to evaluate school culture.</a:t>
            </a:r>
          </a:p>
          <a:p>
            <a:pPr marL="609600" indent="-609600">
              <a:lnSpc>
                <a:spcPct val="90000"/>
              </a:lnSpc>
              <a:spcBef>
                <a:spcPct val="0"/>
              </a:spcBef>
              <a:buFontTx/>
              <a:buNone/>
              <a:defRPr/>
            </a:pPr>
            <a:endParaRPr lang="en-US" sz="1800" b="1" dirty="0" smtClean="0">
              <a:latin typeface="Times New Roman" charset="0"/>
              <a:cs typeface="+mn-cs"/>
            </a:endParaRPr>
          </a:p>
          <a:p>
            <a:pPr marL="609600" indent="-609600">
              <a:lnSpc>
                <a:spcPct val="90000"/>
              </a:lnSpc>
              <a:spcBef>
                <a:spcPct val="0"/>
              </a:spcBef>
              <a:defRPr/>
            </a:pPr>
            <a:endParaRPr lang="en-US" sz="1800" b="1" dirty="0" smtClean="0">
              <a:latin typeface="Times New Roman" charset="0"/>
              <a:cs typeface="+mn-cs"/>
            </a:endParaRPr>
          </a:p>
        </p:txBody>
      </p:sp>
      <p:sp>
        <p:nvSpPr>
          <p:cNvPr id="247811" name="Rectangle 3"/>
          <p:cNvSpPr>
            <a:spLocks noChangeArrowheads="1"/>
          </p:cNvSpPr>
          <p:nvPr/>
        </p:nvSpPr>
        <p:spPr bwMode="auto">
          <a:xfrm>
            <a:off x="119063" y="257175"/>
            <a:ext cx="8720137" cy="304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sz="1400">
              <a:cs typeface="+mn-cs"/>
            </a:endParaRPr>
          </a:p>
        </p:txBody>
      </p:sp>
      <p:sp>
        <p:nvSpPr>
          <p:cNvPr id="247813" name="Rectangle 5"/>
          <p:cNvSpPr>
            <a:spLocks noChangeArrowheads="1"/>
          </p:cNvSpPr>
          <p:nvPr/>
        </p:nvSpPr>
        <p:spPr bwMode="auto">
          <a:xfrm>
            <a:off x="304800" y="304800"/>
            <a:ext cx="8610600" cy="39687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cs typeface="+mn-cs"/>
            </a:endParaRPr>
          </a:p>
        </p:txBody>
      </p:sp>
      <p:sp>
        <p:nvSpPr>
          <p:cNvPr id="247814" name="Rectangle 6"/>
          <p:cNvSpPr>
            <a:spLocks noChangeArrowheads="1"/>
          </p:cNvSpPr>
          <p:nvPr/>
        </p:nvSpPr>
        <p:spPr bwMode="auto">
          <a:xfrm>
            <a:off x="1066800" y="1524000"/>
            <a:ext cx="807720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l">
              <a:defRPr/>
            </a:pPr>
            <a:endParaRPr lang="en-US" sz="1800">
              <a:latin typeface="Tahoma" charset="0"/>
              <a:cs typeface="+mn-cs"/>
            </a:endParaRPr>
          </a:p>
        </p:txBody>
      </p:sp>
      <p:sp>
        <p:nvSpPr>
          <p:cNvPr id="247815" name="Rectangle 7"/>
          <p:cNvSpPr>
            <a:spLocks noChangeArrowheads="1"/>
          </p:cNvSpPr>
          <p:nvPr/>
        </p:nvSpPr>
        <p:spPr bwMode="auto">
          <a:xfrm>
            <a:off x="5584825" y="969963"/>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16" name="Rectangle 8"/>
          <p:cNvSpPr>
            <a:spLocks noChangeArrowheads="1"/>
          </p:cNvSpPr>
          <p:nvPr/>
        </p:nvSpPr>
        <p:spPr bwMode="auto">
          <a:xfrm>
            <a:off x="6194425" y="2062163"/>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17" name="Rectangle 9"/>
          <p:cNvSpPr>
            <a:spLocks noChangeArrowheads="1"/>
          </p:cNvSpPr>
          <p:nvPr/>
        </p:nvSpPr>
        <p:spPr bwMode="auto">
          <a:xfrm>
            <a:off x="2676525" y="2100263"/>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18" name="Rectangle 10"/>
          <p:cNvSpPr>
            <a:spLocks noChangeArrowheads="1"/>
          </p:cNvSpPr>
          <p:nvPr/>
        </p:nvSpPr>
        <p:spPr bwMode="auto">
          <a:xfrm>
            <a:off x="4403725" y="3509963"/>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19" name="Rectangle 11"/>
          <p:cNvSpPr>
            <a:spLocks noChangeArrowheads="1"/>
          </p:cNvSpPr>
          <p:nvPr/>
        </p:nvSpPr>
        <p:spPr bwMode="auto">
          <a:xfrm>
            <a:off x="6969125" y="2366963"/>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20" name="Rectangle 12"/>
          <p:cNvSpPr>
            <a:spLocks noChangeArrowheads="1"/>
          </p:cNvSpPr>
          <p:nvPr/>
        </p:nvSpPr>
        <p:spPr bwMode="auto">
          <a:xfrm>
            <a:off x="1812925" y="4195763"/>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21" name="Rectangle 13"/>
          <p:cNvSpPr>
            <a:spLocks noChangeArrowheads="1"/>
          </p:cNvSpPr>
          <p:nvPr/>
        </p:nvSpPr>
        <p:spPr bwMode="auto">
          <a:xfrm>
            <a:off x="4343400" y="4953000"/>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22" name="Rectangle 14"/>
          <p:cNvSpPr>
            <a:spLocks noChangeArrowheads="1"/>
          </p:cNvSpPr>
          <p:nvPr/>
        </p:nvSpPr>
        <p:spPr bwMode="auto">
          <a:xfrm>
            <a:off x="8023225" y="3255963"/>
            <a:ext cx="184150" cy="3683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l">
              <a:defRPr/>
            </a:pPr>
            <a:endParaRPr lang="en-US" sz="1800">
              <a:latin typeface="Tahoma" charset="0"/>
              <a:cs typeface="+mn-cs"/>
            </a:endParaRPr>
          </a:p>
        </p:txBody>
      </p:sp>
      <p:sp>
        <p:nvSpPr>
          <p:cNvPr id="247823" name="Rectangle 15"/>
          <p:cNvSpPr>
            <a:spLocks noGrp="1" noChangeArrowheads="1"/>
          </p:cNvSpPr>
          <p:nvPr>
            <p:ph type="title"/>
          </p:nvPr>
        </p:nvSpPr>
        <p:spPr>
          <a:xfrm>
            <a:off x="685800" y="102476"/>
            <a:ext cx="7772400" cy="888124"/>
          </a:xfrm>
        </p:spPr>
        <p:txBody>
          <a:bodyPr/>
          <a:lstStyle/>
          <a:p>
            <a:pPr eaLnBrk="1" hangingPunct="1">
              <a:defRPr/>
            </a:pPr>
            <a:r>
              <a:rPr lang="en-US" sz="4000" dirty="0" smtClean="0">
                <a:solidFill>
                  <a:srgbClr val="000000"/>
                </a:solidFill>
                <a:cs typeface="+mj-cs"/>
              </a:rPr>
              <a:t>Practical Imperatives</a:t>
            </a:r>
          </a:p>
        </p:txBody>
      </p:sp>
      <p:sp>
        <p:nvSpPr>
          <p:cNvPr id="247824" name="Rectangle 16"/>
          <p:cNvSpPr>
            <a:spLocks noChangeArrowheads="1"/>
          </p:cNvSpPr>
          <p:nvPr/>
        </p:nvSpPr>
        <p:spPr bwMode="auto">
          <a:xfrm>
            <a:off x="685800" y="1143000"/>
            <a:ext cx="7924800" cy="54864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lstStyle/>
          <a:p>
            <a:pPr algn="l">
              <a:lnSpc>
                <a:spcPct val="80000"/>
              </a:lnSpc>
              <a:defRPr/>
            </a:pPr>
            <a:endParaRPr lang="en-US" sz="1600">
              <a:cs typeface="+mn-cs"/>
            </a:endParaRPr>
          </a:p>
        </p:txBody>
      </p:sp>
      <p:sp>
        <p:nvSpPr>
          <p:cNvPr id="247825" name="Rectangle 17"/>
          <p:cNvSpPr>
            <a:spLocks noChangeArrowheads="1"/>
          </p:cNvSpPr>
          <p:nvPr/>
        </p:nvSpPr>
        <p:spPr bwMode="auto">
          <a:xfrm>
            <a:off x="685800" y="609600"/>
            <a:ext cx="8077200" cy="1446213"/>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l">
              <a:defRPr/>
            </a:pPr>
            <a:endParaRPr lang="en-US" sz="2400" b="1" dirty="0">
              <a:latin typeface="Times" charset="0"/>
              <a:cs typeface="+mn-cs"/>
            </a:endParaRPr>
          </a:p>
          <a:p>
            <a:pPr algn="l">
              <a:defRPr/>
            </a:pPr>
            <a:endParaRPr lang="en-US" sz="2400" b="1" dirty="0">
              <a:latin typeface="Times" charset="0"/>
              <a:cs typeface="+mn-cs"/>
            </a:endParaRPr>
          </a:p>
          <a:p>
            <a:pPr algn="l">
              <a:defRPr/>
            </a:pPr>
            <a:endParaRPr lang="en-US" dirty="0">
              <a:cs typeface="+mn-cs"/>
            </a:endParaRPr>
          </a:p>
          <a:p>
            <a:pPr algn="l">
              <a:defRPr/>
            </a:pPr>
            <a:endParaRPr lang="en-US" dirty="0">
              <a:cs typeface="+mn-cs"/>
            </a:endParaRPr>
          </a:p>
        </p:txBody>
      </p:sp>
      <p:sp>
        <p:nvSpPr>
          <p:cNvPr id="247826" name="Rectangle 18"/>
          <p:cNvSpPr>
            <a:spLocks noChangeArrowheads="1"/>
          </p:cNvSpPr>
          <p:nvPr/>
        </p:nvSpPr>
        <p:spPr bwMode="auto">
          <a:xfrm>
            <a:off x="8747125" y="-2817813"/>
            <a:ext cx="184150" cy="396875"/>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12700">
                <a:solidFill>
                  <a:schemeClr val="tx1"/>
                </a:solidFill>
                <a:miter lim="800000"/>
                <a:headEnd type="none" w="sm" len="sm"/>
                <a:tailEnd type="none" w="sm" len="sm"/>
              </a14:hiddenLine>
            </a:ext>
            <a:ext uri="{AF507438-7753-43e0-B8FC-AC1667EBCBE1}">
              <a14:hiddenEffects xmlns:mc="http://schemas.openxmlformats.org/markup-compatibility/2006" xmlns:mv="urn:schemas-microsoft-com:mac:vml"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endParaRPr lang="en-US">
              <a:cs typeface="+mn-cs"/>
            </a:endParaRPr>
          </a:p>
        </p:txBody>
      </p:sp>
    </p:spTree>
    <p:extLst>
      <p:ext uri="{BB962C8B-B14F-4D97-AF65-F5344CB8AC3E}">
        <p14:creationId xmlns:mc="http://schemas.openxmlformats.org/markup-compatibility/2006" xmlns:mv="urn:schemas-microsoft-com:mac:vml" xmlns:p14="http://schemas.microsoft.com/office/powerpoint/2010/main" xmlns="" val="31505398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78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4781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4781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47810">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47810">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47810">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47810">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247810">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247810">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247810">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2" fill="hold" grpId="0" nodeType="clickEffect" nodePh="1">
                                  <p:stCondLst>
                                    <p:cond delay="0"/>
                                  </p:stCondLst>
                                  <p:endCondLst>
                                    <p:cond evt="begin" delay="0">
                                      <p:tn val="45"/>
                                    </p:cond>
                                  </p:endCondLst>
                                  <p:childTnLst>
                                    <p:set>
                                      <p:cBhvr>
                                        <p:cTn id="46" dur="1" fill="hold">
                                          <p:stCondLst>
                                            <p:cond delay="0"/>
                                          </p:stCondLst>
                                        </p:cTn>
                                        <p:tgtEl>
                                          <p:spTgt spid="247824"/>
                                        </p:tgtEl>
                                        <p:attrNameLst>
                                          <p:attrName>style.visibility</p:attrName>
                                        </p:attrNameLst>
                                      </p:cBhvr>
                                      <p:to>
                                        <p:strVal val="visible"/>
                                      </p:to>
                                    </p:set>
                                    <p:anim calcmode="lin" valueType="num">
                                      <p:cBhvr additive="base">
                                        <p:cTn id="47" dur="500" fill="hold"/>
                                        <p:tgtEl>
                                          <p:spTgt spid="247824"/>
                                        </p:tgtEl>
                                        <p:attrNameLst>
                                          <p:attrName>ppt_x</p:attrName>
                                        </p:attrNameLst>
                                      </p:cBhvr>
                                      <p:tavLst>
                                        <p:tav tm="0">
                                          <p:val>
                                            <p:strVal val="1+#ppt_w/2"/>
                                          </p:val>
                                        </p:tav>
                                        <p:tav tm="100000">
                                          <p:val>
                                            <p:strVal val="#ppt_x"/>
                                          </p:val>
                                        </p:tav>
                                      </p:tavLst>
                                    </p:anim>
                                    <p:anim calcmode="lin" valueType="num">
                                      <p:cBhvr additive="base">
                                        <p:cTn id="48" dur="500" fill="hold"/>
                                        <p:tgtEl>
                                          <p:spTgt spid="247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0" grpId="0" build="p" bldLvl="2" autoUpdateAnimBg="0"/>
      <p:bldP spid="247824" grpId="0"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TotalTime>
  <Words>1606</Words>
  <Application>Microsoft Office PowerPoint</Application>
  <PresentationFormat>On-screen Show (4:3)</PresentationFormat>
  <Paragraphs>291</Paragraphs>
  <Slides>22</Slides>
  <Notes>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 Chapter 5  Organizational Culture of Schools  </vt:lpstr>
      <vt:lpstr>Organizational Culture </vt:lpstr>
      <vt:lpstr>Levels of Organizational Culture</vt:lpstr>
      <vt:lpstr>Organizational Culture</vt:lpstr>
      <vt:lpstr>Organizational Culture</vt:lpstr>
      <vt:lpstr>Organizational Culture</vt:lpstr>
      <vt:lpstr> Functions of Culture</vt:lpstr>
      <vt:lpstr> Rites, Ceremonies, &amp; Consequences</vt:lpstr>
      <vt:lpstr>School Culture: Symbol Systems</vt:lpstr>
      <vt:lpstr>School Culture: Metaphors</vt:lpstr>
      <vt:lpstr>School Culture</vt:lpstr>
      <vt:lpstr>A School Culture of Efficacy</vt:lpstr>
      <vt:lpstr>A Culture of Efficacy</vt:lpstr>
      <vt:lpstr>A Culture of Efficacy</vt:lpstr>
      <vt:lpstr>A Culture of Efficacy</vt:lpstr>
      <vt:lpstr>Slide 16</vt:lpstr>
      <vt:lpstr>Slide 17</vt:lpstr>
      <vt:lpstr>Slide 18</vt:lpstr>
      <vt:lpstr>Slide 19</vt:lpstr>
      <vt:lpstr>PUPIL CONTROL IDEOLOGY: FORM PCI</vt:lpstr>
      <vt:lpstr>Slide 21</vt:lpstr>
      <vt:lpstr>Practical Imperatives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Chapter 5  Organizational Culture of Schools  </dc:title>
  <dc:creator>Wayne Hoy</dc:creator>
  <cp:lastModifiedBy>robin_reed</cp:lastModifiedBy>
  <cp:revision>8</cp:revision>
  <dcterms:created xsi:type="dcterms:W3CDTF">2011-11-15T20:28:58Z</dcterms:created>
  <dcterms:modified xsi:type="dcterms:W3CDTF">2011-12-23T15:49:37Z</dcterms:modified>
</cp:coreProperties>
</file>