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78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969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9186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0897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46752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5578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499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551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91510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4869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33993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2589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502B6-0422-EC4B-9C29-5F6EB74E770B}" type="datetimeFigureOut">
              <a:rPr lang="en-US" smtClean="0"/>
              <a:pPr/>
              <a:t>12/23/2011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00798-AF97-2944-BB63-98723D33A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761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3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258304" y="1426406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dirty="0" smtClean="0">
                <a:latin typeface="Palatino"/>
                <a:cs typeface="Palatino"/>
              </a:rPr>
              <a:t>Chapter 8</a:t>
            </a:r>
          </a:p>
        </p:txBody>
      </p:sp>
      <p:sp>
        <p:nvSpPr>
          <p:cNvPr id="15362" name="Rectangle 28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276600"/>
            <a:ext cx="6400800" cy="17526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800" dirty="0">
                <a:solidFill>
                  <a:srgbClr val="000000"/>
                </a:solidFill>
                <a:latin typeface="Palatino"/>
                <a:ea typeface="ＭＳ Ｐゴシック" charset="0"/>
                <a:cs typeface="Palatino"/>
              </a:rPr>
              <a:t>External Environments and Accountability of Schools</a:t>
            </a:r>
          </a:p>
        </p:txBody>
      </p:sp>
      <p:sp>
        <p:nvSpPr>
          <p:cNvPr id="9245" name="Rectangle 29"/>
          <p:cNvSpPr>
            <a:spLocks noChangeArrowheads="1"/>
          </p:cNvSpPr>
          <p:nvPr/>
        </p:nvSpPr>
        <p:spPr bwMode="auto">
          <a:xfrm>
            <a:off x="415925" y="64531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364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41041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Selected External Influences and </a:t>
            </a:r>
            <a:br>
              <a:rPr lang="en-US" smtClean="0">
                <a:cs typeface="+mj-cs"/>
              </a:rPr>
            </a:br>
            <a:r>
              <a:rPr lang="en-US" smtClean="0">
                <a:cs typeface="+mj-cs"/>
              </a:rPr>
              <a:t>Constituencies for School Districts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2438400" y="2438400"/>
            <a:ext cx="1143000" cy="7032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Parents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4191000" y="2057400"/>
            <a:ext cx="9906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Taxpayers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5715000" y="2438400"/>
            <a:ext cx="1066800" cy="711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Unions</a:t>
            </a: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2133600" y="3657600"/>
            <a:ext cx="1143000" cy="7032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Colleges/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Universities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096000" y="3581400"/>
            <a:ext cx="1143000" cy="70326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Regulatory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Agencies</a:t>
            </a: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2438400" y="4724400"/>
            <a:ext cx="11430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Educational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Associations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4191000" y="5029200"/>
            <a:ext cx="1066800" cy="7381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Accrediting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Agencies</a:t>
            </a: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5715000" y="4648200"/>
            <a:ext cx="1143000" cy="79057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Legislatures</a:t>
            </a:r>
          </a:p>
        </p:txBody>
      </p:sp>
      <p:sp>
        <p:nvSpPr>
          <p:cNvPr id="18448" name="AutoShape 16"/>
          <p:cNvSpPr>
            <a:spLocks noChangeArrowheads="1"/>
          </p:cNvSpPr>
          <p:nvPr/>
        </p:nvSpPr>
        <p:spPr bwMode="auto">
          <a:xfrm>
            <a:off x="4038600" y="3276600"/>
            <a:ext cx="1214438" cy="1214438"/>
          </a:xfrm>
          <a:prstGeom prst="diamond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School</a:t>
            </a:r>
          </a:p>
          <a:p>
            <a:pPr algn="ctr">
              <a:defRPr/>
            </a:pPr>
            <a:r>
              <a:rPr lang="en-US" sz="18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District</a:t>
            </a:r>
          </a:p>
        </p:txBody>
      </p:sp>
      <p:sp>
        <p:nvSpPr>
          <p:cNvPr id="18459" name="Line 27"/>
          <p:cNvSpPr>
            <a:spLocks noChangeShapeType="1"/>
          </p:cNvSpPr>
          <p:nvPr/>
        </p:nvSpPr>
        <p:spPr bwMode="auto">
          <a:xfrm>
            <a:off x="3657600" y="3124200"/>
            <a:ext cx="457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3352800" y="3886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1" name="Line 29"/>
          <p:cNvSpPr>
            <a:spLocks noChangeShapeType="1"/>
          </p:cNvSpPr>
          <p:nvPr/>
        </p:nvSpPr>
        <p:spPr bwMode="auto">
          <a:xfrm flipV="1">
            <a:off x="3733800" y="4343400"/>
            <a:ext cx="381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 flipV="1">
            <a:off x="4648200" y="4572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3" name="Line 31"/>
          <p:cNvSpPr>
            <a:spLocks noChangeShapeType="1"/>
          </p:cNvSpPr>
          <p:nvPr/>
        </p:nvSpPr>
        <p:spPr bwMode="auto">
          <a:xfrm flipH="1" flipV="1">
            <a:off x="5105400" y="43434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4" name="Line 32"/>
          <p:cNvSpPr>
            <a:spLocks noChangeShapeType="1"/>
          </p:cNvSpPr>
          <p:nvPr/>
        </p:nvSpPr>
        <p:spPr bwMode="auto">
          <a:xfrm flipH="1">
            <a:off x="5334000" y="3886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648200" y="2895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 flipV="1">
            <a:off x="5181600" y="3124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7162800" y="2743200"/>
            <a:ext cx="1143000" cy="66675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Cultural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Values</a:t>
            </a:r>
          </a:p>
        </p:txBody>
      </p:sp>
      <p:sp>
        <p:nvSpPr>
          <p:cNvPr id="18468" name="Rectangle 36"/>
          <p:cNvSpPr>
            <a:spLocks noChangeArrowheads="1"/>
          </p:cNvSpPr>
          <p:nvPr/>
        </p:nvSpPr>
        <p:spPr bwMode="auto">
          <a:xfrm>
            <a:off x="5410200" y="1524000"/>
            <a:ext cx="1143000" cy="66675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Demographic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Characteristics</a:t>
            </a:r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5410200" y="5715000"/>
            <a:ext cx="1219200" cy="7112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Information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Technologies</a:t>
            </a: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2743200" y="5715000"/>
            <a:ext cx="1219200" cy="6858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Economic and 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Market Forces</a:t>
            </a: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1143000" y="2743200"/>
            <a:ext cx="1066800" cy="6223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Societal 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Conditions</a:t>
            </a: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819400" y="1524000"/>
            <a:ext cx="1066800" cy="6223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Political and</a:t>
            </a:r>
          </a:p>
          <a:p>
            <a:pPr algn="ctr">
              <a:defRPr/>
            </a:pPr>
            <a:r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Legal Patterns</a:t>
            </a:r>
          </a:p>
        </p:txBody>
      </p:sp>
      <p:sp>
        <p:nvSpPr>
          <p:cNvPr id="18473" name="Line 41"/>
          <p:cNvSpPr>
            <a:spLocks noChangeShapeType="1"/>
          </p:cNvSpPr>
          <p:nvPr/>
        </p:nvSpPr>
        <p:spPr bwMode="auto">
          <a:xfrm flipV="1">
            <a:off x="3733800" y="4419600"/>
            <a:ext cx="5334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74" name="Line 42"/>
          <p:cNvSpPr>
            <a:spLocks noChangeShapeType="1"/>
          </p:cNvSpPr>
          <p:nvPr/>
        </p:nvSpPr>
        <p:spPr bwMode="auto">
          <a:xfrm flipH="1" flipV="1">
            <a:off x="4953000" y="4419600"/>
            <a:ext cx="6858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75" name="Line 43"/>
          <p:cNvSpPr>
            <a:spLocks noChangeShapeType="1"/>
          </p:cNvSpPr>
          <p:nvPr/>
        </p:nvSpPr>
        <p:spPr bwMode="auto">
          <a:xfrm flipH="1">
            <a:off x="5257800" y="3124200"/>
            <a:ext cx="1828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76" name="Line 44"/>
          <p:cNvSpPr>
            <a:spLocks noChangeShapeType="1"/>
          </p:cNvSpPr>
          <p:nvPr/>
        </p:nvSpPr>
        <p:spPr bwMode="auto">
          <a:xfrm flipH="1">
            <a:off x="5029200" y="2286000"/>
            <a:ext cx="457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77" name="Line 45"/>
          <p:cNvSpPr>
            <a:spLocks noChangeShapeType="1"/>
          </p:cNvSpPr>
          <p:nvPr/>
        </p:nvSpPr>
        <p:spPr bwMode="auto">
          <a:xfrm>
            <a:off x="3886200" y="2209800"/>
            <a:ext cx="3810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478" name="Line 46"/>
          <p:cNvSpPr>
            <a:spLocks noChangeShapeType="1"/>
          </p:cNvSpPr>
          <p:nvPr/>
        </p:nvSpPr>
        <p:spPr bwMode="auto">
          <a:xfrm>
            <a:off x="2286000" y="3200400"/>
            <a:ext cx="1752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41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212158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1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18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1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9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5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4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0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 animBg="1"/>
      <p:bldP spid="18441" grpId="0" animBg="1"/>
      <p:bldP spid="18442" grpId="0" animBg="1"/>
      <p:bldP spid="18443" grpId="0" animBg="1"/>
      <p:bldP spid="18444" grpId="0" animBg="1"/>
      <p:bldP spid="18445" grpId="0" animBg="1"/>
      <p:bldP spid="18446" grpId="0" animBg="1"/>
      <p:bldP spid="18447" grpId="0" animBg="1"/>
      <p:bldP spid="18467" grpId="0" animBg="1"/>
      <p:bldP spid="18468" grpId="0" animBg="1"/>
      <p:bldP spid="18469" grpId="0" animBg="1"/>
      <p:bldP spid="18470" grpId="0" animBg="1"/>
      <p:bldP spid="18471" grpId="0" animBg="1"/>
      <p:bldP spid="184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Two Perspectives on Environments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676400"/>
            <a:ext cx="8001000" cy="4648200"/>
          </a:xfrm>
        </p:spPr>
        <p:txBody>
          <a:bodyPr>
            <a:normAutofit fontScale="85000" lnSpcReduction="20000"/>
          </a:bodyPr>
          <a:lstStyle/>
          <a:p>
            <a:pPr marL="457200" indent="-457200" eaLnBrk="1" hangingPunct="1">
              <a:lnSpc>
                <a:spcPct val="90000"/>
              </a:lnSpc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Resource-Dependence Perspective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Environmental resources: Fiscal, Personnel, Information, Products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Environmental resources: Simple or Complex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Availability of resources: Scarce to Munificence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Dependence: Need and Availability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Decision </a:t>
            </a:r>
            <a:r>
              <a:rPr lang="en-US" dirty="0" smtClean="0">
                <a:latin typeface="Times" charset="0"/>
                <a:ea typeface="ＭＳ Ｐゴシック" charset="0"/>
              </a:rPr>
              <a:t>makers: View the </a:t>
            </a:r>
            <a:r>
              <a:rPr lang="en-US" dirty="0">
                <a:latin typeface="Times" charset="0"/>
                <a:ea typeface="ＭＳ Ｐゴシック" charset="0"/>
              </a:rPr>
              <a:t>environment as a place to gain scarce resources for the </a:t>
            </a:r>
            <a:r>
              <a:rPr lang="en-US" dirty="0" smtClean="0">
                <a:latin typeface="Times" charset="0"/>
                <a:ea typeface="ＭＳ Ｐゴシック" charset="0"/>
              </a:rPr>
              <a:t>organization</a:t>
            </a:r>
            <a:endParaRPr lang="en-US" dirty="0">
              <a:latin typeface="Times" charset="0"/>
              <a:ea typeface="ＭＳ Ｐゴシック" charset="0"/>
            </a:endParaRPr>
          </a:p>
          <a:p>
            <a:pPr marL="838200" lvl="1" indent="-381000" eaLnBrk="1" hangingPunct="1">
              <a:lnSpc>
                <a:spcPct val="90000"/>
              </a:lnSpc>
              <a:buFont typeface="Times" charset="0"/>
              <a:buNone/>
            </a:pPr>
            <a:endParaRPr lang="en-US" dirty="0">
              <a:latin typeface="Times" charset="0"/>
              <a:ea typeface="ＭＳ Ｐゴシック" charset="0"/>
            </a:endParaRPr>
          </a:p>
          <a:p>
            <a:pPr marL="457200" indent="-457200" eaLnBrk="1" hangingPunct="1">
              <a:lnSpc>
                <a:spcPct val="90000"/>
              </a:lnSpc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Institutional Perspective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Limited emphasis on goals, effectiveness, and efficiency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 smtClean="0">
                <a:latin typeface="Times" charset="0"/>
                <a:ea typeface="ＭＳ Ｐゴシック" charset="0"/>
              </a:rPr>
              <a:t>Schools: Constrained </a:t>
            </a:r>
            <a:r>
              <a:rPr lang="en-US" dirty="0">
                <a:latin typeface="Times" charset="0"/>
                <a:ea typeface="ＭＳ Ｐゴシック" charset="0"/>
              </a:rPr>
              <a:t>by other institutions of society</a:t>
            </a:r>
          </a:p>
          <a:p>
            <a:pPr marL="838200" lvl="1" indent="-381000" eaLnBrk="1" hangingPunct="1">
              <a:lnSpc>
                <a:spcPct val="90000"/>
              </a:lnSpc>
            </a:pPr>
            <a:r>
              <a:rPr lang="en-US" dirty="0" smtClean="0">
                <a:latin typeface="Times" charset="0"/>
                <a:ea typeface="ＭＳ Ｐゴシック" charset="0"/>
              </a:rPr>
              <a:t>Administrators: Constrained </a:t>
            </a:r>
            <a:r>
              <a:rPr lang="en-US" dirty="0">
                <a:latin typeface="Times" charset="0"/>
                <a:ea typeface="ＭＳ Ｐゴシック" charset="0"/>
              </a:rPr>
              <a:t>by broader </a:t>
            </a:r>
            <a:r>
              <a:rPr lang="en-US" dirty="0" smtClean="0">
                <a:latin typeface="Times" charset="0"/>
                <a:ea typeface="ＭＳ Ｐゴシック" charset="0"/>
              </a:rPr>
              <a:t>institutions</a:t>
            </a:r>
            <a:endParaRPr lang="en-US" dirty="0">
              <a:latin typeface="Times" charset="0"/>
              <a:ea typeface="ＭＳ Ｐゴシック" charset="0"/>
            </a:endParaRPr>
          </a:p>
          <a:p>
            <a:pPr marL="457200" indent="-457200" eaLnBrk="1" hangingPunct="1">
              <a:lnSpc>
                <a:spcPct val="90000"/>
              </a:lnSpc>
            </a:pPr>
            <a:endParaRPr lang="en-US" dirty="0">
              <a:latin typeface="Times" charset="0"/>
              <a:ea typeface="ＭＳ Ｐゴシック" charset="0"/>
            </a:endParaRPr>
          </a:p>
        </p:txBody>
      </p:sp>
      <p:sp>
        <p:nvSpPr>
          <p:cNvPr id="1741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140540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Resource-Dependence Perspective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1882" y="1614311"/>
            <a:ext cx="6705600" cy="41910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1800" dirty="0">
                <a:latin typeface="Times" charset="0"/>
                <a:ea typeface="ＭＳ Ｐゴシック" charset="0"/>
              </a:rPr>
              <a:t>Dependence is characterized as the extent of the need for a resource and its availability.</a:t>
            </a:r>
          </a:p>
          <a:p>
            <a:pPr eaLnBrk="1" hangingPunct="1"/>
            <a:endParaRPr lang="en-US" sz="1800" dirty="0">
              <a:latin typeface="Times" charset="0"/>
              <a:ea typeface="ＭＳ Ｐゴシック" charset="0"/>
            </a:endParaRPr>
          </a:p>
          <a:p>
            <a:pPr eaLnBrk="1" hangingPunct="1"/>
            <a:r>
              <a:rPr lang="en-US" sz="1800" dirty="0">
                <a:latin typeface="Times" charset="0"/>
                <a:ea typeface="ＭＳ Ｐゴシック" charset="0"/>
              </a:rPr>
              <a:t>It is directly related to the need for resources controlled by other organizations.</a:t>
            </a:r>
          </a:p>
          <a:p>
            <a:pPr eaLnBrk="1" hangingPunct="1"/>
            <a:endParaRPr lang="en-US" sz="1800" dirty="0">
              <a:latin typeface="Times" charset="0"/>
              <a:ea typeface="ＭＳ Ｐゴシック" charset="0"/>
            </a:endParaRPr>
          </a:p>
          <a:p>
            <a:pPr eaLnBrk="1" hangingPunct="1"/>
            <a:r>
              <a:rPr lang="en-US" sz="1800" dirty="0">
                <a:latin typeface="Times" charset="0"/>
                <a:ea typeface="ＭＳ Ｐゴシック" charset="0"/>
              </a:rPr>
              <a:t>Suppliers gain power to decide whether schools get resources they need and determine if the schools can use </a:t>
            </a:r>
            <a:r>
              <a:rPr lang="en-US" sz="1800" dirty="0" smtClean="0">
                <a:latin typeface="Times" charset="0"/>
                <a:ea typeface="ＭＳ Ｐゴシック" charset="0"/>
              </a:rPr>
              <a:t>the resources </a:t>
            </a:r>
            <a:r>
              <a:rPr lang="en-US" sz="1800" dirty="0">
                <a:latin typeface="Times" charset="0"/>
                <a:ea typeface="ＭＳ Ｐゴシック" charset="0"/>
              </a:rPr>
              <a:t>the way they want.</a:t>
            </a:r>
          </a:p>
          <a:p>
            <a:pPr eaLnBrk="1" hangingPunct="1"/>
            <a:endParaRPr lang="en-US" sz="1800" dirty="0">
              <a:latin typeface="Times" charset="0"/>
              <a:ea typeface="ＭＳ Ｐゴシック" charset="0"/>
            </a:endParaRPr>
          </a:p>
          <a:p>
            <a:pPr eaLnBrk="1" hangingPunct="1"/>
            <a:r>
              <a:rPr lang="en-US" sz="1800" dirty="0">
                <a:latin typeface="Times" charset="0"/>
                <a:ea typeface="ＭＳ Ｐゴシック" charset="0"/>
              </a:rPr>
              <a:t>If organizations are unable to generate resources internally, they must enter into external exchanges which may consume vital resources and/or demand changes from the organization.      (Pfeffer, 1982, 1997)</a:t>
            </a:r>
          </a:p>
        </p:txBody>
      </p:sp>
      <p:sp>
        <p:nvSpPr>
          <p:cNvPr id="1843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90474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Resource-Dependence Perspective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0926" y="1786970"/>
            <a:ext cx="2971800" cy="2590800"/>
          </a:xfrm>
        </p:spPr>
        <p:txBody>
          <a:bodyPr/>
          <a:lstStyle/>
          <a:p>
            <a:pPr eaLnBrk="1" hangingPunct="1">
              <a:buFont typeface="Times" charset="0"/>
              <a:buNone/>
              <a:defRPr/>
            </a:pPr>
            <a:r>
              <a:rPr lang="en-US" sz="1600" dirty="0" smtClean="0">
                <a:cs typeface="+mn-cs"/>
              </a:rPr>
              <a:t>		</a:t>
            </a:r>
            <a:r>
              <a:rPr lang="en-US" sz="2000" dirty="0" smtClean="0">
                <a:cs typeface="+mn-cs"/>
              </a:rPr>
              <a:t>Scarcity</a:t>
            </a:r>
          </a:p>
          <a:p>
            <a:pPr eaLnBrk="1" hangingPunct="1">
              <a:buFont typeface="Times" charset="0"/>
              <a:buNone/>
              <a:defRPr/>
            </a:pPr>
            <a:endParaRPr lang="en-US" sz="2000" dirty="0" smtClean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eaLnBrk="1" hangingPunct="1">
              <a:defRPr/>
            </a:pPr>
            <a:r>
              <a:rPr lang="en-US" sz="1800" dirty="0" smtClean="0">
                <a:cs typeface="+mn-cs"/>
              </a:rPr>
              <a:t>Competition for resources is fierce</a:t>
            </a:r>
          </a:p>
          <a:p>
            <a:pPr eaLnBrk="1" hangingPunct="1">
              <a:defRPr/>
            </a:pPr>
            <a:r>
              <a:rPr lang="en-US" sz="1800" dirty="0" smtClean="0">
                <a:cs typeface="+mn-cs"/>
              </a:rPr>
              <a:t>Zero-sum game</a:t>
            </a:r>
          </a:p>
          <a:p>
            <a:pPr eaLnBrk="1" hangingPunct="1">
              <a:defRPr/>
            </a:pPr>
            <a:r>
              <a:rPr lang="en-US" sz="1800" dirty="0" smtClean="0">
                <a:cs typeface="+mn-cs"/>
              </a:rPr>
              <a:t>Limited to basic academic and extracurricular programming </a:t>
            </a:r>
          </a:p>
          <a:p>
            <a:pPr eaLnBrk="1" hangingPunct="1">
              <a:buFont typeface="Times" charset="0"/>
              <a:buNone/>
              <a:defRPr/>
            </a:pPr>
            <a:endParaRPr lang="en-US" sz="1800" dirty="0" smtClean="0">
              <a:cs typeface="+mn-cs"/>
            </a:endParaRPr>
          </a:p>
          <a:p>
            <a:pPr eaLnBrk="1" hangingPunct="1">
              <a:buFont typeface="Times" charset="0"/>
              <a:buNone/>
              <a:defRPr/>
            </a:pPr>
            <a:endParaRPr lang="en-US" sz="1600" dirty="0" smtClean="0">
              <a:cs typeface="+mn-cs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904089" y="178697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None/>
              <a:defRPr/>
            </a:pPr>
            <a:r>
              <a:rPr lang="en-US" sz="1600" dirty="0">
                <a:cs typeface="+mn-cs"/>
              </a:rPr>
              <a:t>		</a:t>
            </a:r>
            <a:r>
              <a:rPr lang="en-US" sz="2000" dirty="0">
                <a:cs typeface="+mn-cs"/>
              </a:rPr>
              <a:t>Munificence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None/>
              <a:defRPr/>
            </a:pPr>
            <a:endParaRPr lang="en-US" sz="2000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Char char="•"/>
              <a:defRPr/>
            </a:pPr>
            <a:r>
              <a:rPr lang="en-US" sz="1800" dirty="0">
                <a:cs typeface="+mn-cs"/>
              </a:rPr>
              <a:t>Survival is easy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Char char="•"/>
              <a:defRPr/>
            </a:pPr>
            <a:r>
              <a:rPr lang="en-US" sz="1800" dirty="0">
                <a:cs typeface="+mn-cs"/>
              </a:rPr>
              <a:t>Pursue wide-ranging goals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Char char="•"/>
              <a:defRPr/>
            </a:pPr>
            <a:r>
              <a:rPr lang="en-US" sz="1800" dirty="0">
                <a:cs typeface="+mn-cs"/>
              </a:rPr>
              <a:t>Abundant curricular and extracurricular programs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Char char="•"/>
              <a:defRPr/>
            </a:pPr>
            <a:endParaRPr lang="en-US" sz="1800" dirty="0">
              <a:cs typeface="+mn-cs"/>
            </a:endParaRP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None/>
              <a:defRPr/>
            </a:pPr>
            <a:endParaRPr lang="en-US" sz="1600" dirty="0">
              <a:cs typeface="+mn-cs"/>
            </a:endParaRP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None/>
              <a:defRPr/>
            </a:pPr>
            <a:endParaRPr lang="en-US" sz="1600" dirty="0">
              <a:cs typeface="+mn-cs"/>
            </a:endParaRPr>
          </a:p>
          <a:p>
            <a:pPr marL="342900" indent="-342900" eaLnBrk="1" hangingPunct="1">
              <a:spcBef>
                <a:spcPct val="20000"/>
              </a:spcBef>
              <a:buClr>
                <a:schemeClr val="tx2"/>
              </a:buClr>
              <a:buFont typeface="Times" charset="0"/>
              <a:buNone/>
              <a:defRPr/>
            </a:pPr>
            <a:endParaRPr lang="en-US" sz="1600" dirty="0">
              <a:cs typeface="+mn-cs"/>
            </a:endParaRPr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1920992" y="1985903"/>
            <a:ext cx="449486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227681" y="1417638"/>
            <a:ext cx="21662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i="1" dirty="0">
                <a:cs typeface="+mn-cs"/>
              </a:rPr>
              <a:t>Resource Continuum</a:t>
            </a:r>
          </a:p>
        </p:txBody>
      </p:sp>
      <p:sp>
        <p:nvSpPr>
          <p:cNvPr id="1946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62564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Administering Task Environments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891752" cy="4724400"/>
          </a:xfrm>
        </p:spPr>
        <p:txBody>
          <a:bodyPr>
            <a:normAutofit lnSpcReduction="10000"/>
          </a:bodyPr>
          <a:lstStyle/>
          <a:p>
            <a:pPr marL="457200" lvl="1" indent="0" eaLnBrk="1" hangingPunct="1">
              <a:buFont typeface="Times" charset="0"/>
              <a:buNone/>
              <a:defRPr/>
            </a:pPr>
            <a:r>
              <a:rPr lang="en-US" dirty="0" smtClean="0"/>
              <a:t>Uncertainty and dependency threaten or constrain autonomy and drive change; thus, organizations must cope.</a:t>
            </a:r>
          </a:p>
          <a:p>
            <a:pPr marL="457200" lvl="1" indent="0" eaLnBrk="1" hangingPunct="1">
              <a:buFont typeface="Times" charset="0"/>
              <a:buNone/>
              <a:defRPr/>
            </a:pPr>
            <a:endParaRPr lang="en-US" dirty="0" smtClean="0"/>
          </a:p>
          <a:p>
            <a:pPr marL="457200" lvl="1" indent="0" eaLnBrk="1" hangingPunct="1">
              <a:buFont typeface="Times" charset="0"/>
              <a:buNone/>
              <a:defRPr/>
            </a:pPr>
            <a:r>
              <a:rPr lang="en-US" dirty="0" smtClean="0"/>
              <a:t>Coping Strategies:</a:t>
            </a:r>
          </a:p>
          <a:p>
            <a:pPr lvl="1" eaLnBrk="1" hangingPunct="1">
              <a:defRPr/>
            </a:pPr>
            <a:r>
              <a:rPr lang="en-US" i="1" dirty="0" smtClean="0"/>
              <a:t>Buffering</a:t>
            </a:r>
            <a:endParaRPr lang="en-US" dirty="0" smtClean="0"/>
          </a:p>
          <a:p>
            <a:pPr lvl="1" eaLnBrk="1" hangingPunct="1">
              <a:defRPr/>
            </a:pPr>
            <a:r>
              <a:rPr lang="en-US" i="1" dirty="0" smtClean="0"/>
              <a:t>Planning and forecasting</a:t>
            </a:r>
            <a:endParaRPr lang="en-US" dirty="0" smtClean="0"/>
          </a:p>
          <a:p>
            <a:pPr lvl="1" eaLnBrk="1" hangingPunct="1">
              <a:defRPr/>
            </a:pPr>
            <a:r>
              <a:rPr lang="en-US" i="1" dirty="0" smtClean="0"/>
              <a:t>Boundary spanning</a:t>
            </a:r>
          </a:p>
          <a:p>
            <a:pPr lvl="1" eaLnBrk="1" hangingPunct="1">
              <a:defRPr/>
            </a:pPr>
            <a:r>
              <a:rPr lang="en-US" i="1" dirty="0" smtClean="0"/>
              <a:t>Adjusting operations </a:t>
            </a:r>
          </a:p>
          <a:p>
            <a:pPr lvl="1" eaLnBrk="1" hangingPunct="1">
              <a:defRPr/>
            </a:pPr>
            <a:r>
              <a:rPr lang="en-US" i="1" dirty="0" smtClean="0"/>
              <a:t>Accommodating structure </a:t>
            </a:r>
            <a:endParaRPr lang="en-US" dirty="0" smtClean="0"/>
          </a:p>
        </p:txBody>
      </p:sp>
      <p:sp>
        <p:nvSpPr>
          <p:cNvPr id="2048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81702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84385" y="-186324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The Environment-Structure Fit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1555" y="898172"/>
            <a:ext cx="8062149" cy="5486400"/>
          </a:xfrm>
        </p:spPr>
        <p:txBody>
          <a:bodyPr>
            <a:normAutofit fontScale="92500" lnSpcReduction="20000"/>
          </a:bodyPr>
          <a:lstStyle/>
          <a:p>
            <a:pPr marL="457200" lvl="1" indent="0" eaLnBrk="1" hangingPunct="1">
              <a:buFont typeface="Times" charset="0"/>
              <a:buNone/>
              <a:defRPr/>
            </a:pPr>
            <a:r>
              <a:rPr lang="en-US" sz="3200" dirty="0" smtClean="0"/>
              <a:t>Change the Structure to fit the Environment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dirty="0" smtClean="0"/>
              <a:t>If the environment is stable, a mechanistic structure is an effective accommodation. 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dirty="0" smtClean="0"/>
              <a:t>If the environment is unstable, then an organic structure is the better fit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dirty="0" smtClean="0"/>
              <a:t>If the environment is stable and the organizational structure is organic, a dysfunctional flexibility emerges. </a:t>
            </a:r>
          </a:p>
          <a:p>
            <a:pPr lvl="1" eaLnBrk="1" hangingPunct="1">
              <a:lnSpc>
                <a:spcPct val="150000"/>
              </a:lnSpc>
              <a:defRPr/>
            </a:pPr>
            <a:r>
              <a:rPr lang="en-US" dirty="0" smtClean="0"/>
              <a:t>If the environment is unstable and the structure is mechanistic, a dysfunctional rigidity is produced. </a:t>
            </a:r>
          </a:p>
          <a:p>
            <a:pPr marL="457200" lvl="1" indent="0" eaLnBrk="1" hangingPunct="1">
              <a:buFont typeface="Times" charset="0"/>
              <a:buNone/>
              <a:defRPr/>
            </a:pPr>
            <a:endParaRPr lang="en-US" dirty="0" smtClean="0"/>
          </a:p>
        </p:txBody>
      </p:sp>
      <p:sp>
        <p:nvSpPr>
          <p:cNvPr id="2150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17336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80902" y="124120"/>
            <a:ext cx="9215497" cy="619065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 smtClean="0">
                <a:cs typeface="+mj-cs"/>
              </a:rPr>
              <a:t>Accommodating Structure to Environmental Change</a:t>
            </a:r>
          </a:p>
        </p:txBody>
      </p:sp>
      <p:sp>
        <p:nvSpPr>
          <p:cNvPr id="2355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2912532"/>
            <a:ext cx="9296400" cy="3412067"/>
          </a:xfrm>
        </p:spPr>
        <p:txBody>
          <a:bodyPr/>
          <a:lstStyle/>
          <a:p>
            <a:pPr lvl="1" eaLnBrk="1" hangingPunct="1"/>
            <a:endParaRPr lang="en-US">
              <a:latin typeface="Times" charset="0"/>
              <a:ea typeface="ＭＳ Ｐゴシック" charset="0"/>
            </a:endParaRPr>
          </a:p>
          <a:p>
            <a:pPr lvl="1" eaLnBrk="1" hangingPunct="1"/>
            <a:endParaRPr lang="en-US">
              <a:latin typeface="Times" charset="0"/>
              <a:ea typeface="ＭＳ Ｐゴシック" charset="0"/>
            </a:endParaRPr>
          </a:p>
        </p:txBody>
      </p:sp>
      <p:sp>
        <p:nvSpPr>
          <p:cNvPr id="23556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7775" y="784225"/>
            <a:ext cx="6648450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1263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Administering Task Environments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6623" y="1688630"/>
            <a:ext cx="6705600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Inter-organizational coping </a:t>
            </a:r>
            <a:r>
              <a:rPr lang="en-US" dirty="0" smtClean="0">
                <a:latin typeface="Times" charset="0"/>
                <a:ea typeface="ＭＳ Ｐゴシック" charset="0"/>
              </a:rPr>
              <a:t>strategies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i="1" dirty="0" smtClean="0">
                <a:latin typeface="Times" charset="0"/>
                <a:ea typeface="ＭＳ Ｐゴシック" charset="0"/>
              </a:rPr>
              <a:t>Partnerships</a:t>
            </a:r>
          </a:p>
          <a:p>
            <a:pPr lvl="1" eaLnBrk="1" hangingPunct="1">
              <a:lnSpc>
                <a:spcPct val="90000"/>
              </a:lnSpc>
            </a:pPr>
            <a:r>
              <a:rPr lang="en-US" i="1" dirty="0" smtClean="0">
                <a:latin typeface="Times" charset="0"/>
                <a:ea typeface="ＭＳ Ｐゴシック" charset="0"/>
              </a:rPr>
              <a:t>Cooptation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i="1" dirty="0" smtClean="0">
                <a:latin typeface="Times" charset="0"/>
                <a:ea typeface="ＭＳ Ｐゴシック" charset="0"/>
              </a:rPr>
              <a:t>Political lobbying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i="1" dirty="0">
                <a:latin typeface="Times" charset="0"/>
                <a:ea typeface="ＭＳ Ｐゴシック" charset="0"/>
              </a:rPr>
              <a:t>Pooling </a:t>
            </a:r>
            <a:r>
              <a:rPr lang="en-US" i="1" dirty="0" smtClean="0">
                <a:latin typeface="Times" charset="0"/>
                <a:ea typeface="ＭＳ Ｐゴシック" charset="0"/>
              </a:rPr>
              <a:t>resources</a:t>
            </a:r>
            <a:endParaRPr lang="en-US" dirty="0">
              <a:latin typeface="Times" charset="0"/>
              <a:ea typeface="ＭＳ Ｐゴシック" charset="0"/>
            </a:endParaRPr>
          </a:p>
        </p:txBody>
      </p:sp>
      <p:sp>
        <p:nvSpPr>
          <p:cNvPr id="2253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411963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Institutional Perspective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20896" y="1623719"/>
            <a:ext cx="6172200" cy="4191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>
                <a:latin typeface="Times" charset="0"/>
                <a:ea typeface="ＭＳ Ｐゴシック" charset="0"/>
              </a:rPr>
              <a:t>Institutions are more or less agreed-upon set of rules that carry meaning for and determine the actions of some population of actors.  </a:t>
            </a:r>
          </a:p>
          <a:p>
            <a:pPr eaLnBrk="1" hangingPunct="1"/>
            <a:r>
              <a:rPr lang="en-US" sz="2800" dirty="0">
                <a:latin typeface="Times" charset="0"/>
                <a:ea typeface="ＭＳ Ｐゴシック" charset="0"/>
              </a:rPr>
              <a:t>Institutional environments are symbolic and cultural in nature</a:t>
            </a:r>
            <a:r>
              <a:rPr lang="en-US" sz="2800" dirty="0" smtClean="0">
                <a:latin typeface="Times" charset="0"/>
                <a:ea typeface="ＭＳ Ｐゴシック" charset="0"/>
              </a:rPr>
              <a:t>.</a:t>
            </a:r>
            <a:endParaRPr lang="en-US" sz="2800" dirty="0">
              <a:latin typeface="Times" charset="0"/>
              <a:ea typeface="ＭＳ Ｐゴシック" charset="0"/>
            </a:endParaRPr>
          </a:p>
          <a:p>
            <a:pPr eaLnBrk="1" hangingPunct="1"/>
            <a:r>
              <a:rPr lang="en-US" sz="2800" dirty="0">
                <a:latin typeface="Times" charset="0"/>
                <a:ea typeface="ＭＳ Ｐゴシック" charset="0"/>
              </a:rPr>
              <a:t>Important ideas include conformity, diversity, and stability</a:t>
            </a:r>
          </a:p>
          <a:p>
            <a:pPr eaLnBrk="1" hangingPunct="1">
              <a:buFont typeface="Times" charset="0"/>
              <a:buNone/>
            </a:pPr>
            <a:endParaRPr lang="en-US" sz="2800" dirty="0">
              <a:latin typeface="Times" charset="0"/>
              <a:ea typeface="ＭＳ Ｐゴシック" charset="0"/>
            </a:endParaRPr>
          </a:p>
        </p:txBody>
      </p:sp>
      <p:sp>
        <p:nvSpPr>
          <p:cNvPr id="2457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24336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Institutional Perspective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5363" y="1432690"/>
            <a:ext cx="6172200" cy="4191000"/>
          </a:xfrm>
        </p:spPr>
        <p:txBody>
          <a:bodyPr>
            <a:normAutofit fontScale="92500"/>
          </a:bodyPr>
          <a:lstStyle/>
          <a:p>
            <a:pPr eaLnBrk="1" hangingPunct="1"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Types of Conformity</a:t>
            </a:r>
          </a:p>
          <a:p>
            <a:pPr lvl="1" eaLnBrk="1" hangingPunct="1"/>
            <a:r>
              <a:rPr lang="en-US" i="1" dirty="0">
                <a:latin typeface="Times" charset="0"/>
                <a:ea typeface="ＭＳ Ｐゴシック" charset="0"/>
              </a:rPr>
              <a:t>Coercive</a:t>
            </a:r>
            <a:r>
              <a:rPr lang="en-US" dirty="0">
                <a:latin typeface="Times" charset="0"/>
                <a:ea typeface="ＭＳ Ｐゴシック" charset="0"/>
              </a:rPr>
              <a:t> – pressures of government mandates and </a:t>
            </a:r>
            <a:r>
              <a:rPr lang="en-US" dirty="0" smtClean="0">
                <a:latin typeface="Times" charset="0"/>
                <a:ea typeface="ＭＳ Ｐゴシック" charset="0"/>
              </a:rPr>
              <a:t>inducements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/>
            <a:r>
              <a:rPr lang="en-US" i="1" dirty="0">
                <a:latin typeface="Times" charset="0"/>
                <a:ea typeface="ＭＳ Ｐゴシック" charset="0"/>
              </a:rPr>
              <a:t>Imitative</a:t>
            </a:r>
            <a:r>
              <a:rPr lang="en-US" dirty="0">
                <a:latin typeface="Times" charset="0"/>
                <a:ea typeface="ＭＳ Ｐゴシック" charset="0"/>
              </a:rPr>
              <a:t> – adopting standard responses from other sources to reduce uncertainty and gain </a:t>
            </a:r>
            <a:r>
              <a:rPr lang="en-US" dirty="0" smtClean="0">
                <a:latin typeface="Times" charset="0"/>
                <a:ea typeface="ＭＳ Ｐゴシック" charset="0"/>
              </a:rPr>
              <a:t>legitimacy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/>
            <a:r>
              <a:rPr lang="en-US" i="1" dirty="0" smtClean="0">
                <a:latin typeface="Times" charset="0"/>
                <a:ea typeface="ＭＳ Ｐゴシック" charset="0"/>
              </a:rPr>
              <a:t>Normative</a:t>
            </a:r>
            <a:r>
              <a:rPr lang="en-US" dirty="0" smtClean="0">
                <a:latin typeface="Times" charset="0"/>
                <a:ea typeface="ＭＳ Ｐゴシック" charset="0"/>
              </a:rPr>
              <a:t> </a:t>
            </a:r>
            <a:r>
              <a:rPr lang="en-US" dirty="0">
                <a:latin typeface="Times" charset="0"/>
                <a:ea typeface="ＭＳ Ｐゴシック" charset="0"/>
              </a:rPr>
              <a:t>– professional standards and codes are spread across organizations</a:t>
            </a:r>
          </a:p>
          <a:p>
            <a:pPr eaLnBrk="1" hangingPunct="1">
              <a:buFont typeface="Times" charset="0"/>
              <a:buNone/>
            </a:pPr>
            <a:endParaRPr lang="en-US" sz="2000" dirty="0">
              <a:latin typeface="Times" charset="0"/>
              <a:ea typeface="ＭＳ Ｐゴシック" charset="0"/>
            </a:endParaRPr>
          </a:p>
        </p:txBody>
      </p:sp>
      <p:sp>
        <p:nvSpPr>
          <p:cNvPr id="2560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48567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Institutional Perspective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567274"/>
            <a:ext cx="6172200" cy="419100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Stabilizing forces in </a:t>
            </a:r>
            <a:r>
              <a:rPr lang="en-US" dirty="0" smtClean="0">
                <a:latin typeface="Times" charset="0"/>
                <a:ea typeface="ＭＳ Ｐゴシック" charset="0"/>
              </a:rPr>
              <a:t>education: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>
              <a:lnSpc>
                <a:spcPct val="11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Centralized government, professional associations, and coalitions standardize operating procedures and provide stability (Meyer &amp; Rowan, 1977</a:t>
            </a:r>
            <a:r>
              <a:rPr lang="en-US" dirty="0" smtClean="0">
                <a:latin typeface="Times" charset="0"/>
                <a:ea typeface="ＭＳ Ｐゴシック" charset="0"/>
              </a:rPr>
              <a:t>)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>
              <a:lnSpc>
                <a:spcPct val="11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Environmental demands, characteristics of inputs and outputs, technical processes brought under jurisdiction of institutional meanings and </a:t>
            </a:r>
            <a:r>
              <a:rPr lang="en-US" dirty="0" smtClean="0">
                <a:latin typeface="Times" charset="0"/>
                <a:ea typeface="ＭＳ Ｐゴシック" charset="0"/>
              </a:rPr>
              <a:t>control</a:t>
            </a:r>
            <a:endParaRPr lang="en-US" dirty="0">
              <a:latin typeface="Times" charset="0"/>
              <a:ea typeface="ＭＳ Ｐゴシック" charset="0"/>
            </a:endParaRPr>
          </a:p>
          <a:p>
            <a:pPr lvl="1" eaLnBrk="1" hangingPunct="1">
              <a:lnSpc>
                <a:spcPct val="110000"/>
              </a:lnSpc>
            </a:pPr>
            <a:r>
              <a:rPr lang="en-US" dirty="0">
                <a:latin typeface="Times" charset="0"/>
                <a:ea typeface="ＭＳ Ｐゴシック" charset="0"/>
              </a:rPr>
              <a:t>Support guaranteed by agreements rather than dependent upon performance.</a:t>
            </a:r>
          </a:p>
          <a:p>
            <a:pPr lvl="1" eaLnBrk="1" hangingPunct="1">
              <a:lnSpc>
                <a:spcPct val="110000"/>
              </a:lnSpc>
              <a:buFont typeface="Times" charset="0"/>
              <a:buNone/>
            </a:pPr>
            <a:endParaRPr lang="en-US" dirty="0">
              <a:latin typeface="Times" charset="0"/>
              <a:ea typeface="ＭＳ Ｐゴシック" charset="0"/>
            </a:endParaRPr>
          </a:p>
        </p:txBody>
      </p:sp>
      <p:sp>
        <p:nvSpPr>
          <p:cNvPr id="2662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78728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latin typeface="Times New Roman" charset="0"/>
              </a:rPr>
              <a:t>© Hoy, 2003</a:t>
            </a:r>
          </a:p>
          <a:p>
            <a:pPr>
              <a:defRPr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Educational Administration</a:t>
            </a: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/>
              <a:t>Administering Institutional Environments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70570" y="1828800"/>
            <a:ext cx="6477000" cy="3362325"/>
          </a:xfrm>
        </p:spPr>
        <p:txBody>
          <a:bodyPr>
            <a:normAutofit fontScale="92500" lnSpcReduction="10000"/>
          </a:bodyPr>
          <a:lstStyle/>
          <a:p>
            <a:pPr>
              <a:buFont typeface="Times" charset="0"/>
              <a:buNone/>
            </a:pPr>
            <a:r>
              <a:rPr lang="en-US" i="1" dirty="0">
                <a:latin typeface="Times" charset="0"/>
                <a:ea typeface="ＭＳ Ｐゴシック" charset="0"/>
              </a:rPr>
              <a:t>Buffering strategies</a:t>
            </a:r>
            <a:endParaRPr lang="en-US" sz="2000" i="1" dirty="0">
              <a:latin typeface="Times" charset="0"/>
              <a:ea typeface="ＭＳ Ｐゴシック" charset="0"/>
            </a:endParaRPr>
          </a:p>
          <a:p>
            <a:pPr lvl="1"/>
            <a:r>
              <a:rPr lang="en-US" dirty="0">
                <a:latin typeface="Times" charset="0"/>
                <a:ea typeface="ＭＳ Ｐゴシック" charset="0"/>
              </a:rPr>
              <a:t>Decoupling</a:t>
            </a:r>
          </a:p>
          <a:p>
            <a:pPr lvl="1"/>
            <a:r>
              <a:rPr lang="en-US" dirty="0">
                <a:latin typeface="Times" charset="0"/>
                <a:ea typeface="ＭＳ Ｐゴシック" charset="0"/>
              </a:rPr>
              <a:t>Managing the </a:t>
            </a:r>
            <a:r>
              <a:rPr lang="en-US" dirty="0" smtClean="0">
                <a:latin typeface="Times" charset="0"/>
                <a:ea typeface="ＭＳ Ｐゴシック" charset="0"/>
              </a:rPr>
              <a:t>image</a:t>
            </a:r>
            <a:endParaRPr lang="en-US" dirty="0">
              <a:latin typeface="Times" charset="0"/>
              <a:ea typeface="ＭＳ Ｐゴシック" charset="0"/>
            </a:endParaRPr>
          </a:p>
          <a:p>
            <a:pPr>
              <a:buFont typeface="Times" charset="0"/>
              <a:buNone/>
            </a:pPr>
            <a:r>
              <a:rPr lang="en-US" i="1" dirty="0">
                <a:latin typeface="Times" charset="0"/>
                <a:ea typeface="ＭＳ Ｐゴシック" charset="0"/>
              </a:rPr>
              <a:t>Boundary-spanning strategies</a:t>
            </a:r>
          </a:p>
          <a:p>
            <a:pPr lvl="1"/>
            <a:r>
              <a:rPr lang="en-US" dirty="0">
                <a:latin typeface="Times" charset="0"/>
                <a:ea typeface="ＭＳ Ｐゴシック" charset="0"/>
              </a:rPr>
              <a:t>Categorical conformity</a:t>
            </a:r>
          </a:p>
          <a:p>
            <a:pPr lvl="1"/>
            <a:r>
              <a:rPr lang="en-US" dirty="0">
                <a:latin typeface="Times" charset="0"/>
                <a:ea typeface="ＭＳ Ｐゴシック" charset="0"/>
              </a:rPr>
              <a:t>Structural conformity</a:t>
            </a:r>
          </a:p>
          <a:p>
            <a:pPr lvl="1"/>
            <a:r>
              <a:rPr lang="en-US" dirty="0">
                <a:latin typeface="Times" charset="0"/>
                <a:ea typeface="ＭＳ Ｐゴシック" charset="0"/>
              </a:rPr>
              <a:t>Procedural conformity</a:t>
            </a:r>
          </a:p>
        </p:txBody>
      </p:sp>
    </p:spTree>
    <p:extLst>
      <p:ext uri="{BB962C8B-B14F-4D97-AF65-F5344CB8AC3E}">
        <p14:creationId xmlns="" xmlns:p14="http://schemas.microsoft.com/office/powerpoint/2010/main" val="350983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Accountability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295" y="1327385"/>
            <a:ext cx="8753593" cy="4928541"/>
          </a:xfrm>
        </p:spPr>
        <p:txBody>
          <a:bodyPr/>
          <a:lstStyle/>
          <a:p>
            <a:pPr marL="0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Accountability plans generally include three components:</a:t>
            </a:r>
          </a:p>
          <a:p>
            <a:pPr marL="404813" lvl="1" indent="-4763" eaLnBrk="1" hangingPunct="1">
              <a:lnSpc>
                <a:spcPct val="130000"/>
              </a:lnSpc>
              <a:buFont typeface="Times" charset="0"/>
              <a:buNone/>
              <a:defRPr/>
            </a:pPr>
            <a:r>
              <a:rPr lang="en-US" sz="2400" dirty="0" smtClean="0">
                <a:cs typeface="+mn-cs"/>
              </a:rPr>
              <a:t>• </a:t>
            </a:r>
            <a:r>
              <a:rPr lang="en-US" i="1" dirty="0" smtClean="0">
                <a:cs typeface="+mn-cs"/>
              </a:rPr>
              <a:t>Standards</a:t>
            </a:r>
            <a:r>
              <a:rPr lang="en-US" dirty="0" smtClean="0">
                <a:cs typeface="+mn-cs"/>
              </a:rPr>
              <a:t> to identify the subject matter  		  	  	 	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>
                <a:cs typeface="+mn-cs"/>
              </a:rPr>
              <a:t>knowledge and skills to be learned.</a:t>
            </a:r>
          </a:p>
          <a:p>
            <a:pPr marL="404813" lvl="1" indent="-4763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• </a:t>
            </a:r>
            <a:r>
              <a:rPr lang="en-US" i="1" dirty="0" smtClean="0">
                <a:cs typeface="+mn-cs"/>
              </a:rPr>
              <a:t>Tests aligned </a:t>
            </a:r>
            <a:r>
              <a:rPr lang="en-US" dirty="0" smtClean="0">
                <a:cs typeface="+mn-cs"/>
              </a:rPr>
              <a:t>with the standards.</a:t>
            </a:r>
          </a:p>
          <a:p>
            <a:pPr marL="400050" lvl="1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• </a:t>
            </a:r>
            <a:r>
              <a:rPr lang="en-US" i="1" dirty="0" smtClean="0">
                <a:cs typeface="+mn-cs"/>
              </a:rPr>
              <a:t>Consequences</a:t>
            </a:r>
            <a:r>
              <a:rPr lang="en-US" dirty="0" smtClean="0">
                <a:cs typeface="+mn-cs"/>
              </a:rPr>
              <a:t> of differing levels of goal attainment. 	       </a:t>
            </a:r>
            <a:r>
              <a:rPr lang="en-US" i="1" dirty="0" smtClean="0">
                <a:cs typeface="+mn-cs"/>
              </a:rPr>
              <a:t>	  		</a:t>
            </a:r>
            <a:endParaRPr lang="en-US" dirty="0" smtClean="0">
              <a:cs typeface="+mn-cs"/>
            </a:endParaRPr>
          </a:p>
        </p:txBody>
      </p:sp>
      <p:sp>
        <p:nvSpPr>
          <p:cNvPr id="2867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287693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Accountability and Reform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7924800" cy="5029200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The drive for accountability is based on three underlying principles:</a:t>
            </a:r>
          </a:p>
          <a:p>
            <a:pPr marL="0" indent="0" eaLnBrk="1" hangingPunct="1">
              <a:buFont typeface="Times" charset="0"/>
              <a:buNone/>
              <a:defRPr/>
            </a:pPr>
            <a:endParaRPr lang="en-US" dirty="0" smtClean="0">
              <a:cs typeface="+mn-cs"/>
            </a:endParaRPr>
          </a:p>
          <a:p>
            <a:pPr marL="400050" lvl="1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• Schools should be held accountable for higher standards of performance.</a:t>
            </a:r>
            <a:br>
              <a:rPr lang="en-US" dirty="0" smtClean="0">
                <a:cs typeface="+mn-cs"/>
              </a:rPr>
            </a:br>
            <a:endParaRPr lang="en-US" dirty="0" smtClean="0">
              <a:cs typeface="+mn-cs"/>
            </a:endParaRPr>
          </a:p>
          <a:p>
            <a:pPr marL="400050" lvl="1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• Schools should be provided assistance to build their capacities for delivering improved education.</a:t>
            </a:r>
            <a:br>
              <a:rPr lang="en-US" dirty="0" smtClean="0">
                <a:cs typeface="+mn-cs"/>
              </a:rPr>
            </a:br>
            <a:endParaRPr lang="en-US" dirty="0" smtClean="0">
              <a:cs typeface="+mn-cs"/>
            </a:endParaRPr>
          </a:p>
          <a:p>
            <a:pPr marL="400050" lvl="1" indent="0" eaLnBrk="1" hangingPunct="1">
              <a:buFont typeface="Times" charset="0"/>
              <a:buNone/>
              <a:defRPr/>
            </a:pPr>
            <a:r>
              <a:rPr lang="en-US" dirty="0" smtClean="0">
                <a:cs typeface="+mn-cs"/>
              </a:rPr>
              <a:t>• Schools must increase the quality and quantity of their performance outcomes, especially student achievement.</a:t>
            </a:r>
          </a:p>
        </p:txBody>
      </p:sp>
      <p:sp>
        <p:nvSpPr>
          <p:cNvPr id="2969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46417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Federal Reform Initiatives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219200"/>
            <a:ext cx="8001000" cy="54102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The No Child Left Behind Act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AYP—Academic Yearly Progress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EBP—Evidence-Based Practice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Scientifically-Based Research to inform practice</a:t>
            </a:r>
          </a:p>
          <a:p>
            <a:pPr eaLnBrk="1" hangingPunct="1"/>
            <a:endParaRPr lang="en-US" dirty="0">
              <a:latin typeface="Times" charset="0"/>
              <a:ea typeface="ＭＳ Ｐゴシック" charset="0"/>
            </a:endParaRPr>
          </a:p>
          <a:p>
            <a:pPr eaLnBrk="1" hangingPunct="1">
              <a:buFont typeface="Times" charset="0"/>
              <a:buNone/>
            </a:pPr>
            <a:r>
              <a:rPr lang="en-US" dirty="0">
                <a:latin typeface="Times" charset="0"/>
                <a:ea typeface="ＭＳ Ｐゴシック" charset="0"/>
              </a:rPr>
              <a:t>Race to the Top 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Adopting Standards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Building Data Systems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Recruiting and developing effective teachers and principals</a:t>
            </a:r>
          </a:p>
          <a:p>
            <a:pPr eaLnBrk="1" hangingPunct="1"/>
            <a:r>
              <a:rPr lang="en-US" dirty="0">
                <a:latin typeface="Times" charset="0"/>
                <a:ea typeface="ＭＳ Ｐゴシック" charset="0"/>
              </a:rPr>
              <a:t>Turning around our lowest achieving schools.</a:t>
            </a:r>
          </a:p>
          <a:p>
            <a:pPr marL="0" indent="0" eaLnBrk="1" hangingPunct="1">
              <a:buNone/>
            </a:pPr>
            <a:r>
              <a:rPr lang="en-US" b="1" i="1" dirty="0">
                <a:latin typeface="Times" charset="0"/>
                <a:ea typeface="ＭＳ Ｐゴシック" charset="0"/>
              </a:rPr>
              <a:t> </a:t>
            </a:r>
            <a:endParaRPr lang="en-US" dirty="0">
              <a:latin typeface="Times" charset="0"/>
              <a:ea typeface="ＭＳ Ｐゴシック" charset="0"/>
            </a:endParaRPr>
          </a:p>
        </p:txBody>
      </p:sp>
      <p:sp>
        <p:nvSpPr>
          <p:cNvPr id="3072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402716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3338"/>
            <a:ext cx="8915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Campbell’s Law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990600"/>
            <a:ext cx="7924800" cy="5486400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buFont typeface="Times" charset="0"/>
              <a:buNone/>
            </a:pPr>
            <a:r>
              <a:rPr lang="en-US" i="1">
                <a:latin typeface="Times" charset="0"/>
                <a:ea typeface="ＭＳ Ｐゴシック" charset="0"/>
              </a:rPr>
              <a:t>The more any quantitative social indicator is used for social decision making, the more it will distort and corrupt the very social processes it is intended to monitor.</a:t>
            </a:r>
            <a:r>
              <a:rPr lang="en-US">
                <a:latin typeface="Times" charset="0"/>
                <a:ea typeface="ＭＳ Ｐゴシック" charset="0"/>
              </a:rPr>
              <a:t> </a:t>
            </a:r>
          </a:p>
          <a:p>
            <a:pPr marL="0" indent="0" eaLnBrk="1" hangingPunct="1">
              <a:buFont typeface="Times" charset="0"/>
              <a:buNone/>
            </a:pPr>
            <a:endParaRPr lang="en-US">
              <a:latin typeface="Times" charset="0"/>
              <a:ea typeface="ＭＳ Ｐゴシック" charset="0"/>
            </a:endParaRPr>
          </a:p>
          <a:p>
            <a:pPr marL="0" indent="0" eaLnBrk="1" hangingPunct="1">
              <a:buFont typeface="Times" charset="0"/>
              <a:buNone/>
            </a:pPr>
            <a:r>
              <a:rPr lang="en-US">
                <a:latin typeface="Times" charset="0"/>
                <a:ea typeface="ＭＳ Ｐゴシック" charset="0"/>
              </a:rPr>
              <a:t>Early-warning testing in elementary schools may push out students who are likely to fail the test because both the school and students believe that these students are a poor bet for finishing high school. This is good example of </a:t>
            </a:r>
            <a:r>
              <a:rPr lang="en-US" i="1">
                <a:latin typeface="Times" charset="0"/>
                <a:ea typeface="ＭＳ Ｐゴシック" charset="0"/>
              </a:rPr>
              <a:t>looking good but failing</a:t>
            </a:r>
            <a:r>
              <a:rPr lang="en-US">
                <a:latin typeface="Times" charset="0"/>
                <a:ea typeface="ＭＳ Ｐゴシック" charset="0"/>
              </a:rPr>
              <a:t>. </a:t>
            </a:r>
          </a:p>
          <a:p>
            <a:pPr marL="0" indent="0" eaLnBrk="1" hangingPunct="1">
              <a:buFont typeface="Times" charset="0"/>
              <a:buNone/>
            </a:pPr>
            <a:endParaRPr lang="en-US">
              <a:latin typeface="Times" charset="0"/>
              <a:ea typeface="ＭＳ Ｐゴシック" charset="0"/>
            </a:endParaRPr>
          </a:p>
          <a:p>
            <a:pPr marL="0" indent="0" eaLnBrk="1" hangingPunct="1">
              <a:buFont typeface="Times" charset="0"/>
              <a:buNone/>
            </a:pPr>
            <a:r>
              <a:rPr lang="en-US">
                <a:latin typeface="Times" charset="0"/>
                <a:ea typeface="ＭＳ Ｐゴシック" charset="0"/>
              </a:rPr>
              <a:t>If accountability practices are to be effective, they must shun short-term successes in favor of rigorous systemic changes that actually improve schools.</a:t>
            </a:r>
          </a:p>
          <a:p>
            <a:pPr marL="0" indent="0" eaLnBrk="1" hangingPunct="1">
              <a:buFont typeface="Times" charset="0"/>
              <a:buNone/>
            </a:pPr>
            <a:endParaRPr lang="en-US">
              <a:latin typeface="Times" charset="0"/>
              <a:ea typeface="ＭＳ Ｐゴシック" charset="0"/>
            </a:endParaRPr>
          </a:p>
          <a:p>
            <a:pPr marL="0" indent="0" eaLnBrk="1" hangingPunct="1">
              <a:buFont typeface="Times" charset="0"/>
              <a:buNone/>
            </a:pPr>
            <a:endParaRPr lang="en-US">
              <a:latin typeface="Times" charset="0"/>
              <a:ea typeface="ＭＳ Ｐゴシック" charset="0"/>
            </a:endParaRPr>
          </a:p>
        </p:txBody>
      </p:sp>
      <p:sp>
        <p:nvSpPr>
          <p:cNvPr id="3174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52587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-33338" y="-304800"/>
            <a:ext cx="891540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Practical Imperatives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032934"/>
            <a:ext cx="8534400" cy="7696200"/>
          </a:xfrm>
        </p:spPr>
        <p:txBody>
          <a:bodyPr/>
          <a:lstStyle/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Keep organizational structures flexible: It is imperative to respond quickly to environmental constraints.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Nurture healthy relations with local groups and agencies: Parental groups and local organizations are important aspects of the immediate environment.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Engage the environment: It presents both constraints and opportunities.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Develop internal and external coping strategies: Buffering and bridging are two general strategies to cope positively with the external environment.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Recognize that schools are institutions: Schools mirror the norms, values, and ideology of the broader society. 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Develop fair accountability systems for teachers: Accountability is an organizational reality.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Ensure that tests are aligned with standards: Clear and rational alignment limits conflict and improves success.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Be open to constructive change: Change and reform are integral parts of contemporary schooling.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Beware of the dysfunctional consequences of high-stakes testing: A focus on standardized test scores can encourage cheating and limit poor students’ prospects for success.</a:t>
            </a:r>
          </a:p>
          <a:p>
            <a:pPr eaLnBrk="1" hangingPunct="1">
              <a:defRPr/>
            </a:pPr>
            <a:r>
              <a:rPr lang="en-US" sz="1600" dirty="0" smtClean="0">
                <a:cs typeface="+mn-cs"/>
              </a:rPr>
              <a:t>Seek abstract resources such as neighborhood affiliations or school culture: Abstract resources are more potent than simple ones in school improvement.</a:t>
            </a:r>
          </a:p>
          <a:p>
            <a:pPr marL="0" indent="0" eaLnBrk="1" hangingPunct="1">
              <a:buFont typeface="Times" charset="0"/>
              <a:buNone/>
              <a:defRPr/>
            </a:pPr>
            <a:endParaRPr lang="en-US" sz="1800" dirty="0" smtClean="0">
              <a:cs typeface="+mn-cs"/>
            </a:endParaRPr>
          </a:p>
          <a:p>
            <a:pPr marL="0" indent="0" eaLnBrk="1" hangingPunct="1">
              <a:buFont typeface="Times" charset="0"/>
              <a:buNone/>
              <a:defRPr/>
            </a:pPr>
            <a:endParaRPr lang="en-US" sz="1800" dirty="0" smtClean="0">
              <a:cs typeface="+mn-cs"/>
            </a:endParaRPr>
          </a:p>
        </p:txBody>
      </p:sp>
      <p:sp>
        <p:nvSpPr>
          <p:cNvPr id="3277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/>
              <a:t>W. K. Hoy © 2003, 2008, 2011</a:t>
            </a:r>
          </a:p>
        </p:txBody>
      </p:sp>
    </p:spTree>
    <p:extLst>
      <p:ext uri="{BB962C8B-B14F-4D97-AF65-F5344CB8AC3E}">
        <p14:creationId xmlns="" xmlns:p14="http://schemas.microsoft.com/office/powerpoint/2010/main" val="360569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1056</Words>
  <Application>Microsoft Office PowerPoint</Application>
  <PresentationFormat>On-screen Show (4:3)</PresentationFormat>
  <Paragraphs>166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Chapter 8</vt:lpstr>
      <vt:lpstr>Selected External Influences and  Constituencies for School Districts</vt:lpstr>
      <vt:lpstr>Two Perspectives on Environments</vt:lpstr>
      <vt:lpstr>Resource-Dependence Perspective</vt:lpstr>
      <vt:lpstr>Resource-Dependence Perspective</vt:lpstr>
      <vt:lpstr>Administering Task Environments</vt:lpstr>
      <vt:lpstr>The Environment-Structure Fit</vt:lpstr>
      <vt:lpstr>Accommodating Structure to Environmental Change</vt:lpstr>
      <vt:lpstr>Administering Task Environments</vt:lpstr>
      <vt:lpstr>Institutional Perspective</vt:lpstr>
      <vt:lpstr>Institutional Perspective</vt:lpstr>
      <vt:lpstr>Institutional Perspective</vt:lpstr>
      <vt:lpstr>Administering Institutional Environments</vt:lpstr>
      <vt:lpstr>Accountability</vt:lpstr>
      <vt:lpstr>Accountability and Reform</vt:lpstr>
      <vt:lpstr>Federal Reform Initiatives</vt:lpstr>
      <vt:lpstr>Campbell’s Law</vt:lpstr>
      <vt:lpstr>Practical Imperatives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</dc:title>
  <dc:creator>Wayne Hoy</dc:creator>
  <cp:lastModifiedBy>robin_reed</cp:lastModifiedBy>
  <cp:revision>12</cp:revision>
  <dcterms:created xsi:type="dcterms:W3CDTF">2011-10-14T21:02:24Z</dcterms:created>
  <dcterms:modified xsi:type="dcterms:W3CDTF">2011-12-23T17:20:44Z</dcterms:modified>
</cp:coreProperties>
</file>