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58" r:id="rId4"/>
    <p:sldId id="260" r:id="rId5"/>
    <p:sldId id="259" r:id="rId6"/>
    <p:sldId id="261" r:id="rId7"/>
    <p:sldId id="262" r:id="rId8"/>
    <p:sldId id="282" r:id="rId9"/>
    <p:sldId id="263" r:id="rId10"/>
    <p:sldId id="264" r:id="rId11"/>
    <p:sldId id="266" r:id="rId12"/>
    <p:sldId id="265" r:id="rId13"/>
    <p:sldId id="267" r:id="rId14"/>
    <p:sldId id="268" r:id="rId15"/>
    <p:sldId id="269" r:id="rId16"/>
    <p:sldId id="270" r:id="rId17"/>
    <p:sldId id="271" r:id="rId18"/>
    <p:sldId id="272" r:id="rId19"/>
    <p:sldId id="283" r:id="rId20"/>
    <p:sldId id="284" r:id="rId21"/>
    <p:sldId id="285" r:id="rId22"/>
    <p:sldId id="286" r:id="rId23"/>
    <p:sldId id="28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160"/>
    <p:restoredTop sz="86321"/>
  </p:normalViewPr>
  <p:slideViewPr>
    <p:cSldViewPr snapToGrid="0" snapToObjects="1">
      <p:cViewPr varScale="1">
        <p:scale>
          <a:sx n="81" d="100"/>
          <a:sy n="81" d="100"/>
        </p:scale>
        <p:origin x="184" y="1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EB9FE-4F31-E448-9221-271891593B83}" type="datetimeFigureOut">
              <a:rPr lang="en-US" smtClean="0"/>
              <a:t>7/23/20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12889-549C-514B-AA24-985981777F40}" type="slidenum">
              <a:rPr lang="en-US" smtClean="0"/>
              <a:t>‹#›</a:t>
            </a:fld>
            <a:endParaRPr lang="en-US"/>
          </a:p>
        </p:txBody>
      </p:sp>
    </p:spTree>
    <p:extLst>
      <p:ext uri="{BB962C8B-B14F-4D97-AF65-F5344CB8AC3E}">
        <p14:creationId xmlns:p14="http://schemas.microsoft.com/office/powerpoint/2010/main" val="2072429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26612889-549C-514B-AA24-985981777F40}" type="slidenum">
              <a:rPr lang="en-US" smtClean="0"/>
              <a:t>1</a:t>
            </a:fld>
            <a:endParaRPr lang="en-US"/>
          </a:p>
        </p:txBody>
      </p:sp>
    </p:spTree>
    <p:extLst>
      <p:ext uri="{BB962C8B-B14F-4D97-AF65-F5344CB8AC3E}">
        <p14:creationId xmlns:p14="http://schemas.microsoft.com/office/powerpoint/2010/main" val="1280596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612889-549C-514B-AA24-985981777F40}" type="slidenum">
              <a:rPr lang="en-US" smtClean="0"/>
              <a:t>13</a:t>
            </a:fld>
            <a:endParaRPr lang="en-US"/>
          </a:p>
        </p:txBody>
      </p:sp>
    </p:spTree>
    <p:extLst>
      <p:ext uri="{BB962C8B-B14F-4D97-AF65-F5344CB8AC3E}">
        <p14:creationId xmlns:p14="http://schemas.microsoft.com/office/powerpoint/2010/main" val="859158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612889-549C-514B-AA24-985981777F40}" type="slidenum">
              <a:rPr lang="en-US" smtClean="0"/>
              <a:t>14</a:t>
            </a:fld>
            <a:endParaRPr lang="en-US"/>
          </a:p>
        </p:txBody>
      </p:sp>
    </p:spTree>
    <p:extLst>
      <p:ext uri="{BB962C8B-B14F-4D97-AF65-F5344CB8AC3E}">
        <p14:creationId xmlns:p14="http://schemas.microsoft.com/office/powerpoint/2010/main" val="2953621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612889-549C-514B-AA24-985981777F40}" type="slidenum">
              <a:rPr lang="en-US" smtClean="0"/>
              <a:t>15</a:t>
            </a:fld>
            <a:endParaRPr lang="en-US"/>
          </a:p>
        </p:txBody>
      </p:sp>
    </p:spTree>
    <p:extLst>
      <p:ext uri="{BB962C8B-B14F-4D97-AF65-F5344CB8AC3E}">
        <p14:creationId xmlns:p14="http://schemas.microsoft.com/office/powerpoint/2010/main" val="1079417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612889-549C-514B-AA24-985981777F40}" type="slidenum">
              <a:rPr lang="en-US" smtClean="0"/>
              <a:t>16</a:t>
            </a:fld>
            <a:endParaRPr lang="en-US"/>
          </a:p>
        </p:txBody>
      </p:sp>
    </p:spTree>
    <p:extLst>
      <p:ext uri="{BB962C8B-B14F-4D97-AF65-F5344CB8AC3E}">
        <p14:creationId xmlns:p14="http://schemas.microsoft.com/office/powerpoint/2010/main" val="23194016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12889-549C-514B-AA24-985981777F40}" type="slidenum">
              <a:rPr lang="en-US" smtClean="0"/>
              <a:t>17</a:t>
            </a:fld>
            <a:endParaRPr lang="en-US"/>
          </a:p>
        </p:txBody>
      </p:sp>
    </p:spTree>
    <p:extLst>
      <p:ext uri="{BB962C8B-B14F-4D97-AF65-F5344CB8AC3E}">
        <p14:creationId xmlns:p14="http://schemas.microsoft.com/office/powerpoint/2010/main" val="985883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12889-549C-514B-AA24-985981777F40}" type="slidenum">
              <a:rPr lang="en-US" smtClean="0"/>
              <a:t>19</a:t>
            </a:fld>
            <a:endParaRPr lang="en-US"/>
          </a:p>
        </p:txBody>
      </p:sp>
    </p:spTree>
    <p:extLst>
      <p:ext uri="{BB962C8B-B14F-4D97-AF65-F5344CB8AC3E}">
        <p14:creationId xmlns:p14="http://schemas.microsoft.com/office/powerpoint/2010/main" val="3459270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12889-549C-514B-AA24-985981777F40}" type="slidenum">
              <a:rPr lang="en-US" smtClean="0"/>
              <a:t>20</a:t>
            </a:fld>
            <a:endParaRPr lang="en-US"/>
          </a:p>
        </p:txBody>
      </p:sp>
    </p:spTree>
    <p:extLst>
      <p:ext uri="{BB962C8B-B14F-4D97-AF65-F5344CB8AC3E}">
        <p14:creationId xmlns:p14="http://schemas.microsoft.com/office/powerpoint/2010/main" val="2635323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12889-549C-514B-AA24-985981777F40}" type="slidenum">
              <a:rPr lang="en-US" smtClean="0"/>
              <a:t>21</a:t>
            </a:fld>
            <a:endParaRPr lang="en-US"/>
          </a:p>
        </p:txBody>
      </p:sp>
    </p:spTree>
    <p:extLst>
      <p:ext uri="{BB962C8B-B14F-4D97-AF65-F5344CB8AC3E}">
        <p14:creationId xmlns:p14="http://schemas.microsoft.com/office/powerpoint/2010/main" val="1691432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12889-549C-514B-AA24-985981777F40}" type="slidenum">
              <a:rPr lang="en-US" smtClean="0"/>
              <a:t>22</a:t>
            </a:fld>
            <a:endParaRPr lang="en-US"/>
          </a:p>
        </p:txBody>
      </p:sp>
    </p:spTree>
    <p:extLst>
      <p:ext uri="{BB962C8B-B14F-4D97-AF65-F5344CB8AC3E}">
        <p14:creationId xmlns:p14="http://schemas.microsoft.com/office/powerpoint/2010/main" val="22305683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12889-549C-514B-AA24-985981777F40}" type="slidenum">
              <a:rPr lang="en-US" smtClean="0"/>
              <a:t>23</a:t>
            </a:fld>
            <a:endParaRPr lang="en-US"/>
          </a:p>
        </p:txBody>
      </p:sp>
    </p:spTree>
    <p:extLst>
      <p:ext uri="{BB962C8B-B14F-4D97-AF65-F5344CB8AC3E}">
        <p14:creationId xmlns:p14="http://schemas.microsoft.com/office/powerpoint/2010/main" val="454470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612889-549C-514B-AA24-985981777F40}" type="slidenum">
              <a:rPr lang="en-US" smtClean="0"/>
              <a:t>2</a:t>
            </a:fld>
            <a:endParaRPr lang="en-US"/>
          </a:p>
        </p:txBody>
      </p:sp>
    </p:spTree>
    <p:extLst>
      <p:ext uri="{BB962C8B-B14F-4D97-AF65-F5344CB8AC3E}">
        <p14:creationId xmlns:p14="http://schemas.microsoft.com/office/powerpoint/2010/main" val="1124900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26612889-549C-514B-AA24-985981777F40}" type="slidenum">
              <a:rPr lang="en-US" smtClean="0"/>
              <a:t>3</a:t>
            </a:fld>
            <a:endParaRPr lang="en-US"/>
          </a:p>
        </p:txBody>
      </p:sp>
    </p:spTree>
    <p:extLst>
      <p:ext uri="{BB962C8B-B14F-4D97-AF65-F5344CB8AC3E}">
        <p14:creationId xmlns:p14="http://schemas.microsoft.com/office/powerpoint/2010/main" val="443883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26612889-549C-514B-AA24-985981777F40}" type="slidenum">
              <a:rPr lang="en-US" smtClean="0"/>
              <a:t>4</a:t>
            </a:fld>
            <a:endParaRPr lang="en-US"/>
          </a:p>
        </p:txBody>
      </p:sp>
    </p:spTree>
    <p:extLst>
      <p:ext uri="{BB962C8B-B14F-4D97-AF65-F5344CB8AC3E}">
        <p14:creationId xmlns:p14="http://schemas.microsoft.com/office/powerpoint/2010/main" val="673755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612889-549C-514B-AA24-985981777F40}" type="slidenum">
              <a:rPr lang="en-US" smtClean="0"/>
              <a:t>5</a:t>
            </a:fld>
            <a:endParaRPr lang="en-US"/>
          </a:p>
        </p:txBody>
      </p:sp>
    </p:spTree>
    <p:extLst>
      <p:ext uri="{BB962C8B-B14F-4D97-AF65-F5344CB8AC3E}">
        <p14:creationId xmlns:p14="http://schemas.microsoft.com/office/powerpoint/2010/main" val="1483886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12889-549C-514B-AA24-985981777F40}" type="slidenum">
              <a:rPr lang="en-US" smtClean="0"/>
              <a:t>7</a:t>
            </a:fld>
            <a:endParaRPr lang="en-US"/>
          </a:p>
        </p:txBody>
      </p:sp>
    </p:spTree>
    <p:extLst>
      <p:ext uri="{BB962C8B-B14F-4D97-AF65-F5344CB8AC3E}">
        <p14:creationId xmlns:p14="http://schemas.microsoft.com/office/powerpoint/2010/main" val="4060426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12889-549C-514B-AA24-985981777F40}" type="slidenum">
              <a:rPr lang="en-US" smtClean="0"/>
              <a:t>8</a:t>
            </a:fld>
            <a:endParaRPr lang="en-US"/>
          </a:p>
        </p:txBody>
      </p:sp>
    </p:spTree>
    <p:extLst>
      <p:ext uri="{BB962C8B-B14F-4D97-AF65-F5344CB8AC3E}">
        <p14:creationId xmlns:p14="http://schemas.microsoft.com/office/powerpoint/2010/main" val="1887140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612889-549C-514B-AA24-985981777F40}" type="slidenum">
              <a:rPr lang="en-US" smtClean="0"/>
              <a:t>9</a:t>
            </a:fld>
            <a:endParaRPr lang="en-US"/>
          </a:p>
        </p:txBody>
      </p:sp>
    </p:spTree>
    <p:extLst>
      <p:ext uri="{BB962C8B-B14F-4D97-AF65-F5344CB8AC3E}">
        <p14:creationId xmlns:p14="http://schemas.microsoft.com/office/powerpoint/2010/main" val="1117460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6612889-549C-514B-AA24-985981777F40}" type="slidenum">
              <a:rPr lang="en-US" smtClean="0"/>
              <a:t>12</a:t>
            </a:fld>
            <a:endParaRPr lang="en-US"/>
          </a:p>
        </p:txBody>
      </p:sp>
    </p:spTree>
    <p:extLst>
      <p:ext uri="{BB962C8B-B14F-4D97-AF65-F5344CB8AC3E}">
        <p14:creationId xmlns:p14="http://schemas.microsoft.com/office/powerpoint/2010/main" val="1344015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1A8B23-09D3-264E-905D-DCCF882B4A70}" type="datetimeFigureOut">
              <a:rPr lang="en-US" smtClean="0"/>
              <a:t>7/23/20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466373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1A8B23-09D3-264E-905D-DCCF882B4A70}" type="datetimeFigureOut">
              <a:rPr lang="en-US" smtClean="0"/>
              <a:t>7/23/20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392208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1A8B23-09D3-264E-905D-DCCF882B4A70}" type="datetimeFigureOut">
              <a:rPr lang="en-US" smtClean="0"/>
              <a:t>7/23/20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1216610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1A8B23-09D3-264E-905D-DCCF882B4A70}" type="datetimeFigureOut">
              <a:rPr lang="en-US" smtClean="0"/>
              <a:t>7/23/20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19918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1A8B23-09D3-264E-905D-DCCF882B4A70}" type="datetimeFigureOut">
              <a:rPr lang="en-US" smtClean="0"/>
              <a:t>7/23/20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1901978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1A8B23-09D3-264E-905D-DCCF882B4A70}" type="datetimeFigureOut">
              <a:rPr lang="en-US" smtClean="0"/>
              <a:t>7/23/20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1256278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1A8B23-09D3-264E-905D-DCCF882B4A70}" type="datetimeFigureOut">
              <a:rPr lang="en-US" smtClean="0"/>
              <a:t>7/23/20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20770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1A8B23-09D3-264E-905D-DCCF882B4A70}" type="datetimeFigureOut">
              <a:rPr lang="en-US" smtClean="0"/>
              <a:t>7/23/20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115578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A8B23-09D3-264E-905D-DCCF882B4A70}" type="datetimeFigureOut">
              <a:rPr lang="en-US" smtClean="0"/>
              <a:t>7/23/20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1211494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1A8B23-09D3-264E-905D-DCCF882B4A70}" type="datetimeFigureOut">
              <a:rPr lang="en-US" smtClean="0"/>
              <a:t>7/23/20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1301369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1A8B23-09D3-264E-905D-DCCF882B4A70}" type="datetimeFigureOut">
              <a:rPr lang="en-US" smtClean="0"/>
              <a:t>7/23/20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7122C-4404-5548-9045-7D7A4A64D2CD}" type="slidenum">
              <a:rPr lang="en-US" smtClean="0"/>
              <a:t>‹#›</a:t>
            </a:fld>
            <a:endParaRPr lang="en-US"/>
          </a:p>
        </p:txBody>
      </p:sp>
    </p:spTree>
    <p:extLst>
      <p:ext uri="{BB962C8B-B14F-4D97-AF65-F5344CB8AC3E}">
        <p14:creationId xmlns:p14="http://schemas.microsoft.com/office/powerpoint/2010/main" val="2136901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A8B23-09D3-264E-905D-DCCF882B4A70}" type="datetimeFigureOut">
              <a:rPr lang="en-US" smtClean="0"/>
              <a:t>7/23/20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67122C-4404-5548-9045-7D7A4A64D2CD}" type="slidenum">
              <a:rPr lang="en-US" smtClean="0"/>
              <a:t>‹#›</a:t>
            </a:fld>
            <a:endParaRPr lang="en-US"/>
          </a:p>
        </p:txBody>
      </p:sp>
    </p:spTree>
    <p:extLst>
      <p:ext uri="{BB962C8B-B14F-4D97-AF65-F5344CB8AC3E}">
        <p14:creationId xmlns:p14="http://schemas.microsoft.com/office/powerpoint/2010/main" val="303105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9720" y="2021523"/>
            <a:ext cx="9144000" cy="2387600"/>
          </a:xfrm>
        </p:spPr>
        <p:txBody>
          <a:bodyPr>
            <a:normAutofit fontScale="90000"/>
          </a:bodyPr>
          <a:lstStyle/>
          <a:p>
            <a:r>
              <a:rPr lang="en-US" b="1" dirty="0"/>
              <a:t>Peak:</a:t>
            </a:r>
            <a:r>
              <a:rPr lang="en-US" b="1" baseline="0" dirty="0"/>
              <a:t> </a:t>
            </a:r>
            <a:br>
              <a:rPr lang="en-US" b="1" baseline="0" dirty="0"/>
            </a:br>
            <a:r>
              <a:rPr lang="en-US" b="1" dirty="0"/>
              <a:t>The New Science of Expertise</a:t>
            </a:r>
            <a:br>
              <a:rPr lang="en-US" b="1" dirty="0"/>
            </a:br>
            <a:r>
              <a:rPr lang="en-US" sz="1800" b="1" dirty="0"/>
              <a:t>by</a:t>
            </a:r>
            <a:br>
              <a:rPr lang="en-US" sz="1800" b="1" dirty="0"/>
            </a:br>
            <a:br>
              <a:rPr lang="en-US" sz="1800" b="1" dirty="0"/>
            </a:br>
            <a:r>
              <a:rPr lang="en-US" sz="1800" b="1" dirty="0">
                <a:latin typeface="Apple Chancery" panose="03020702040506060504" pitchFamily="66" charset="-79"/>
                <a:cs typeface="Apple Chancery" panose="03020702040506060504" pitchFamily="66" charset="-79"/>
              </a:rPr>
              <a:t>Anders Ericsson &amp; Robert Pool</a:t>
            </a:r>
            <a:br>
              <a:rPr lang="en-US" sz="1800" b="1" dirty="0"/>
            </a:br>
            <a:r>
              <a:rPr lang="en-US" sz="1800" b="1" dirty="0"/>
              <a:t>(2016)</a:t>
            </a:r>
            <a:endParaRPr lang="en-US" b="1" dirty="0"/>
          </a:p>
        </p:txBody>
      </p:sp>
    </p:spTree>
    <p:extLst>
      <p:ext uri="{BB962C8B-B14F-4D97-AF65-F5344CB8AC3E}">
        <p14:creationId xmlns:p14="http://schemas.microsoft.com/office/powerpoint/2010/main" val="1383408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25464"/>
            <a:ext cx="10382574" cy="805912"/>
          </a:xfrm>
        </p:spPr>
        <p:txBody>
          <a:bodyPr>
            <a:normAutofit fontScale="90000"/>
          </a:bodyPr>
          <a:lstStyle/>
          <a:p>
            <a:pPr algn="ctr"/>
            <a:br>
              <a:rPr lang="en-US" sz="2800" b="1" dirty="0"/>
            </a:br>
            <a:br>
              <a:rPr lang="en-US" sz="2800" b="1" dirty="0"/>
            </a:br>
            <a:br>
              <a:rPr lang="en-US" sz="2800" b="1" dirty="0"/>
            </a:br>
            <a:br>
              <a:rPr lang="en-US" sz="2800" b="1" dirty="0"/>
            </a:br>
            <a:br>
              <a:rPr lang="en-US" sz="2800" b="1" dirty="0"/>
            </a:br>
            <a:br>
              <a:rPr lang="en-US" sz="2800" dirty="0"/>
            </a:br>
            <a:endParaRPr lang="en-US" sz="2800" dirty="0"/>
          </a:p>
        </p:txBody>
      </p:sp>
      <p:sp>
        <p:nvSpPr>
          <p:cNvPr id="3" name="Content Placeholder 2"/>
          <p:cNvSpPr>
            <a:spLocks noGrp="1"/>
          </p:cNvSpPr>
          <p:nvPr>
            <p:ph idx="1"/>
          </p:nvPr>
        </p:nvSpPr>
        <p:spPr>
          <a:xfrm>
            <a:off x="573437" y="198143"/>
            <a:ext cx="11221166" cy="6334393"/>
          </a:xfr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3600" dirty="0"/>
              <a:t>Summary of Types of Practice</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a:p>
            <a:pPr marL="342900" marR="0" lvl="0" indent="-342900" defTabSz="914400" eaLnBrk="1" fontAlgn="auto" latinLnBrk="0" hangingPunct="1">
              <a:lnSpc>
                <a:spcPct val="100000"/>
              </a:lnSpc>
              <a:spcBef>
                <a:spcPts val="0"/>
              </a:spcBef>
              <a:spcAft>
                <a:spcPts val="0"/>
              </a:spcAft>
              <a:buClrTx/>
              <a:buSzTx/>
              <a:buFontTx/>
              <a:buAutoNum type="arabicPeriod"/>
              <a:tabLst/>
              <a:defRPr/>
            </a:pPr>
            <a:r>
              <a:rPr lang="en-US" sz="1800" b="1" dirty="0"/>
              <a:t>Usual Practice</a:t>
            </a:r>
            <a:r>
              <a:rPr lang="en-US" sz="1800" dirty="0"/>
              <a:t>—get some instruction, practice instruction—keep repeating until performance is automatic.</a:t>
            </a:r>
          </a:p>
          <a:p>
            <a:pPr marL="342900" marR="0" lvl="0" indent="-342900" defTabSz="914400" eaLnBrk="1" fontAlgn="auto" latinLnBrk="0" hangingPunct="1">
              <a:lnSpc>
                <a:spcPct val="100000"/>
              </a:lnSpc>
              <a:spcBef>
                <a:spcPts val="0"/>
              </a:spcBef>
              <a:spcAft>
                <a:spcPts val="0"/>
              </a:spcAft>
              <a:buClrTx/>
              <a:buSzTx/>
              <a:buFontTx/>
              <a:buAutoNum type="arabicPeriod"/>
              <a:tabLst/>
              <a:defRPr/>
            </a:pPr>
            <a:endParaRPr lang="en-US" sz="1800" dirty="0"/>
          </a:p>
          <a:p>
            <a:pPr marL="342900" marR="0" lvl="0" indent="-342900" defTabSz="914400" eaLnBrk="1" fontAlgn="auto" latinLnBrk="0" hangingPunct="1">
              <a:lnSpc>
                <a:spcPct val="100000"/>
              </a:lnSpc>
              <a:spcBef>
                <a:spcPts val="0"/>
              </a:spcBef>
              <a:spcAft>
                <a:spcPts val="0"/>
              </a:spcAft>
              <a:buClrTx/>
              <a:buSzTx/>
              <a:buFontTx/>
              <a:buAutoNum type="arabicPeriod"/>
              <a:tabLst/>
              <a:defRPr/>
            </a:pPr>
            <a:r>
              <a:rPr lang="en-US" sz="1800" b="1" dirty="0"/>
              <a:t>Naïve Practice</a:t>
            </a:r>
            <a:r>
              <a:rPr lang="en-US" sz="1800" dirty="0"/>
              <a:t>—Belief that this usual practice of repetition leads to improvement.</a:t>
            </a:r>
          </a:p>
          <a:p>
            <a:pPr marL="342900" marR="0" lvl="0" indent="-342900" defTabSz="914400" eaLnBrk="1" fontAlgn="auto" latinLnBrk="0" hangingPunct="1">
              <a:lnSpc>
                <a:spcPct val="100000"/>
              </a:lnSpc>
              <a:spcBef>
                <a:spcPts val="0"/>
              </a:spcBef>
              <a:spcAft>
                <a:spcPts val="0"/>
              </a:spcAft>
              <a:buClrTx/>
              <a:buSzTx/>
              <a:buFontTx/>
              <a:buAutoNum type="arabicPeriod"/>
              <a:tabLst/>
              <a:defRPr/>
            </a:pPr>
            <a:endParaRPr lang="en-US" sz="1800" b="1" dirty="0"/>
          </a:p>
          <a:p>
            <a:pPr marL="342900" marR="0" lvl="0" indent="-342900" defTabSz="914400" eaLnBrk="1" fontAlgn="auto" latinLnBrk="0" hangingPunct="1">
              <a:lnSpc>
                <a:spcPct val="100000"/>
              </a:lnSpc>
              <a:spcBef>
                <a:spcPts val="0"/>
              </a:spcBef>
              <a:spcAft>
                <a:spcPts val="0"/>
              </a:spcAft>
              <a:buClrTx/>
              <a:buSzTx/>
              <a:buFontTx/>
              <a:buAutoNum type="arabicPeriod"/>
              <a:tabLst/>
              <a:defRPr/>
            </a:pPr>
            <a:r>
              <a:rPr lang="en-US" sz="1800" b="1" dirty="0"/>
              <a:t>Purposeful Practice</a:t>
            </a:r>
            <a:r>
              <a:rPr lang="en-US" sz="1800" dirty="0"/>
              <a:t>—push yourself out of your comfort zone with focused, clear, specific goals that are integrated into a  long-term plan for success. In the process, get feedback on your performance, which identifies shortcomings that need work and practice. Then push yourself to improve—first on small short-term goals and then eventually on the long-term plan—Try, Fail, Determine cause, Fix, and repeat the process until successful.</a:t>
            </a:r>
            <a:endParaRPr lang="en-US" sz="1800" b="1" dirty="0"/>
          </a:p>
          <a:p>
            <a:pPr marL="342900" marR="0" lvl="0" indent="-342900" defTabSz="914400" eaLnBrk="1" fontAlgn="auto" latinLnBrk="0" hangingPunct="1">
              <a:lnSpc>
                <a:spcPct val="100000"/>
              </a:lnSpc>
              <a:spcBef>
                <a:spcPts val="0"/>
              </a:spcBef>
              <a:spcAft>
                <a:spcPts val="0"/>
              </a:spcAft>
              <a:buClrTx/>
              <a:buSzTx/>
              <a:buFontTx/>
              <a:buAutoNum type="arabicPeriod"/>
              <a:tabLst/>
              <a:defRPr/>
            </a:pPr>
            <a:endParaRPr lang="en-US" sz="1800" b="1" dirty="0"/>
          </a:p>
          <a:p>
            <a:pPr marL="342900" marR="0" lvl="0" indent="-342900" defTabSz="914400" eaLnBrk="1" fontAlgn="auto" latinLnBrk="0" hangingPunct="1">
              <a:lnSpc>
                <a:spcPct val="100000"/>
              </a:lnSpc>
              <a:spcBef>
                <a:spcPts val="0"/>
              </a:spcBef>
              <a:spcAft>
                <a:spcPts val="0"/>
              </a:spcAft>
              <a:buClrTx/>
              <a:buSzTx/>
              <a:buFontTx/>
              <a:buAutoNum type="arabicPeriod"/>
              <a:tabLst/>
              <a:defRPr/>
            </a:pPr>
            <a:r>
              <a:rPr lang="en-US" sz="1800" b="1" dirty="0"/>
              <a:t>Deliberate Practice</a:t>
            </a:r>
            <a:r>
              <a:rPr lang="en-US" sz="1800" dirty="0"/>
              <a:t>—purposeful practice that is informed and guided by best practices of expert coaches. Practice that knows where it is going and how to get there.</a:t>
            </a:r>
          </a:p>
          <a:p>
            <a:pPr marL="342900" marR="0" lvl="0" indent="-342900" defTabSz="914400" eaLnBrk="1" fontAlgn="auto" latinLnBrk="0" hangingPunct="1">
              <a:lnSpc>
                <a:spcPct val="100000"/>
              </a:lnSpc>
              <a:spcBef>
                <a:spcPts val="0"/>
              </a:spcBef>
              <a:spcAft>
                <a:spcPts val="0"/>
              </a:spcAft>
              <a:buClrTx/>
              <a:buSzTx/>
              <a:buFontTx/>
              <a:buAutoNum type="arabicPeriod"/>
              <a:tabLst/>
              <a:defRPr/>
            </a:pPr>
            <a:endParaRPr lang="en-US" sz="1800" dirty="0"/>
          </a:p>
          <a:p>
            <a:pPr marL="0" indent="0">
              <a:lnSpc>
                <a:spcPct val="100000"/>
              </a:lnSpc>
              <a:spcBef>
                <a:spcPts val="0"/>
              </a:spcBef>
              <a:buNone/>
            </a:pPr>
            <a:endParaRPr lang="en-US" sz="1800" i="1" dirty="0"/>
          </a:p>
          <a:p>
            <a:pPr marL="0" marR="0" lvl="0" indent="0" defTabSz="914400" eaLnBrk="1" fontAlgn="auto" latinLnBrk="0" hangingPunct="1">
              <a:lnSpc>
                <a:spcPct val="100000"/>
              </a:lnSpc>
              <a:spcBef>
                <a:spcPts val="0"/>
              </a:spcBef>
              <a:spcAft>
                <a:spcPts val="0"/>
              </a:spcAft>
              <a:buClrTx/>
              <a:buSzTx/>
              <a:buNone/>
              <a:tabLst/>
              <a:defRPr/>
            </a:pPr>
            <a:endParaRPr lang="en-US" sz="1800" b="1" dirty="0"/>
          </a:p>
        </p:txBody>
      </p:sp>
    </p:spTree>
    <p:extLst>
      <p:ext uri="{BB962C8B-B14F-4D97-AF65-F5344CB8AC3E}">
        <p14:creationId xmlns:p14="http://schemas.microsoft.com/office/powerpoint/2010/main" val="177969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5191" y="242511"/>
            <a:ext cx="123462" cy="220477"/>
          </a:xfrm>
        </p:spPr>
        <p:txBody>
          <a:bodyPr>
            <a:normAutofit fontScale="32500" lnSpcReduction="20000"/>
          </a:bodyPr>
          <a:lstStyle/>
          <a:p>
            <a:pPr marL="0" marR="0" lvl="0" indent="0" defTabSz="914400" eaLnBrk="1" fontAlgn="auto" latinLnBrk="0" hangingPunct="1">
              <a:lnSpc>
                <a:spcPct val="100000"/>
              </a:lnSpc>
              <a:spcBef>
                <a:spcPts val="0"/>
              </a:spcBef>
              <a:spcAft>
                <a:spcPts val="0"/>
              </a:spcAft>
              <a:buClrTx/>
              <a:buSzTx/>
              <a:buNone/>
              <a:tabLst/>
              <a:defRPr/>
            </a:pPr>
            <a:endParaRPr lang="en-US" dirty="0"/>
          </a:p>
          <a:p>
            <a:pPr marL="0" marR="0" lvl="0" indent="0" defTabSz="914400" eaLnBrk="1" fontAlgn="auto" latinLnBrk="0" hangingPunct="1">
              <a:lnSpc>
                <a:spcPct val="100000"/>
              </a:lnSpc>
              <a:spcBef>
                <a:spcPts val="0"/>
              </a:spcBef>
              <a:spcAft>
                <a:spcPts val="0"/>
              </a:spcAft>
              <a:buClrTx/>
              <a:buSzTx/>
              <a:buNone/>
              <a:tabLst/>
              <a:defRPr/>
            </a:pPr>
            <a:endParaRPr lang="en-US" dirty="0"/>
          </a:p>
        </p:txBody>
      </p:sp>
      <p:sp>
        <p:nvSpPr>
          <p:cNvPr id="2" name="TextBox 1">
            <a:extLst>
              <a:ext uri="{FF2B5EF4-FFF2-40B4-BE49-F238E27FC236}">
                <a16:creationId xmlns:a16="http://schemas.microsoft.com/office/drawing/2014/main" id="{D333B88C-09B7-8844-9CE7-EA437C5F8D7B}"/>
              </a:ext>
            </a:extLst>
          </p:cNvPr>
          <p:cNvSpPr txBox="1"/>
          <p:nvPr/>
        </p:nvSpPr>
        <p:spPr>
          <a:xfrm>
            <a:off x="366794" y="462988"/>
            <a:ext cx="11150016" cy="5509200"/>
          </a:xfrm>
          <a:prstGeom prst="rect">
            <a:avLst/>
          </a:prstGeom>
          <a:noFill/>
        </p:spPr>
        <p:txBody>
          <a:bodyPr wrap="square" rtlCol="0">
            <a:spAutoFit/>
          </a:bodyPr>
          <a:lstStyle/>
          <a:p>
            <a:pPr algn="ctr"/>
            <a:r>
              <a:rPr lang="en-US" sz="3600" dirty="0"/>
              <a:t>Adaptability of the Brain</a:t>
            </a:r>
          </a:p>
          <a:p>
            <a:pPr algn="ctr"/>
            <a:endParaRPr lang="en-US" sz="3600" dirty="0"/>
          </a:p>
          <a:p>
            <a:pPr algn="ctr"/>
            <a:endParaRPr lang="en-US" dirty="0"/>
          </a:p>
          <a:p>
            <a:pPr marL="285750" indent="-285750">
              <a:buFont typeface="Arial" panose="020B0604020202020204" pitchFamily="34" charset="0"/>
              <a:buChar char="•"/>
            </a:pPr>
            <a:r>
              <a:rPr lang="en-US" sz="2000" u="sng" dirty="0"/>
              <a:t>Learning a new skill triggers structural changes </a:t>
            </a:r>
            <a:r>
              <a:rPr lang="en-US" sz="2000" dirty="0"/>
              <a:t>in the brain—</a:t>
            </a:r>
            <a:r>
              <a:rPr lang="en-US" sz="2000" u="sng" dirty="0"/>
              <a:t>rewires the neural circuitry</a:t>
            </a:r>
            <a:r>
              <a:rPr lang="en-US" sz="2000" dirty="0"/>
              <a:t>. </a:t>
            </a:r>
          </a:p>
          <a:p>
            <a:pPr marL="285750" indent="-285750">
              <a:buFont typeface="Arial" panose="020B0604020202020204" pitchFamily="34" charset="0"/>
              <a:buChar char="•"/>
            </a:pPr>
            <a:r>
              <a:rPr lang="en-US" sz="2000" u="sng" dirty="0"/>
              <a:t>But pushing too </a:t>
            </a:r>
            <a:r>
              <a:rPr lang="en-US" sz="2000" dirty="0"/>
              <a:t>hard for too long </a:t>
            </a:r>
            <a:r>
              <a:rPr lang="en-US" sz="2000" u="sng" dirty="0"/>
              <a:t>can lead to burnout</a:t>
            </a:r>
            <a:r>
              <a:rPr lang="en-US" sz="2000" dirty="0"/>
              <a:t>.</a:t>
            </a:r>
          </a:p>
          <a:p>
            <a:pPr marL="285750" indent="-285750">
              <a:buFont typeface="Arial" panose="020B0604020202020204" pitchFamily="34" charset="0"/>
              <a:buChar char="•"/>
            </a:pPr>
            <a:r>
              <a:rPr lang="en-US" sz="2000" dirty="0"/>
              <a:t>Brain changes most quickly if you </a:t>
            </a:r>
            <a:r>
              <a:rPr lang="en-US" sz="2000" u="sng" dirty="0"/>
              <a:t>push just outside your comfort zone</a:t>
            </a:r>
            <a:r>
              <a:rPr lang="en-US" sz="2000" dirty="0"/>
              <a:t>.</a:t>
            </a:r>
          </a:p>
          <a:p>
            <a:pPr marL="285750" indent="-285750">
              <a:buFont typeface="Arial" panose="020B0604020202020204" pitchFamily="34" charset="0"/>
              <a:buChar char="•"/>
            </a:pPr>
            <a:r>
              <a:rPr lang="en-US" sz="2000" dirty="0"/>
              <a:t>You must learn how to </a:t>
            </a:r>
            <a:r>
              <a:rPr lang="en-US" sz="2000" u="sng" dirty="0"/>
              <a:t>harness the adaptability </a:t>
            </a:r>
            <a:r>
              <a:rPr lang="en-US" sz="2000" dirty="0"/>
              <a:t>of the brain.</a:t>
            </a:r>
          </a:p>
          <a:p>
            <a:pPr marL="285750" indent="-285750">
              <a:buFont typeface="Arial" panose="020B0604020202020204" pitchFamily="34" charset="0"/>
              <a:buChar char="•"/>
            </a:pPr>
            <a:r>
              <a:rPr lang="en-US" sz="2000" u="sng" dirty="0"/>
              <a:t>Regular training leads to chan</a:t>
            </a:r>
            <a:r>
              <a:rPr lang="en-US" sz="2000" dirty="0"/>
              <a:t>ges in the parts of the brain that have been challenged by the training.</a:t>
            </a:r>
          </a:p>
          <a:p>
            <a:pPr marL="285750" indent="-285750">
              <a:buFont typeface="Arial" panose="020B0604020202020204" pitchFamily="34" charset="0"/>
              <a:buChar char="•"/>
            </a:pPr>
            <a:r>
              <a:rPr lang="en-US" sz="2000" dirty="0"/>
              <a:t>The </a:t>
            </a:r>
            <a:r>
              <a:rPr lang="en-US" sz="2000" u="sng" dirty="0"/>
              <a:t>brain adapts to these challenges by rewriting itself.</a:t>
            </a:r>
          </a:p>
          <a:p>
            <a:pPr marL="285750" indent="-285750">
              <a:buFont typeface="Arial" panose="020B0604020202020204" pitchFamily="34" charset="0"/>
              <a:buChar char="•"/>
            </a:pPr>
            <a:r>
              <a:rPr lang="en-US" sz="2000" dirty="0"/>
              <a:t>The goal of </a:t>
            </a:r>
            <a:r>
              <a:rPr lang="en-US" sz="2000" u="sng" dirty="0"/>
              <a:t>deliberate practice </a:t>
            </a:r>
            <a:r>
              <a:rPr lang="en-US" sz="2000" dirty="0"/>
              <a:t>is not simply to reach your goal but also </a:t>
            </a:r>
            <a:r>
              <a:rPr lang="en-US" sz="2000" u="sng" dirty="0"/>
              <a:t>build your potential</a:t>
            </a:r>
            <a:r>
              <a:rPr lang="en-US" sz="2000" dirty="0"/>
              <a:t>.</a:t>
            </a:r>
          </a:p>
          <a:p>
            <a:pPr marL="285750" indent="-285750">
              <a:buFont typeface="Arial" panose="020B0604020202020204" pitchFamily="34" charset="0"/>
              <a:buChar char="•"/>
            </a:pPr>
            <a:r>
              <a:rPr lang="en-US" sz="2000" dirty="0"/>
              <a:t>To expand potential means you must </a:t>
            </a:r>
            <a:r>
              <a:rPr lang="en-US" sz="2000" u="sng" dirty="0"/>
              <a:t>get out of your comfort zone</a:t>
            </a:r>
            <a:r>
              <a:rPr lang="en-US" sz="2000" dirty="0"/>
              <a:t>—</a:t>
            </a:r>
            <a:r>
              <a:rPr lang="en-US" sz="2000" u="sng" dirty="0"/>
              <a:t>force your brain to adapt and rewire its neural circuitry.</a:t>
            </a:r>
          </a:p>
          <a:p>
            <a:pPr marL="285750" indent="-285750">
              <a:buFont typeface="Arial" panose="020B0604020202020204" pitchFamily="34" charset="0"/>
              <a:buChar char="•"/>
            </a:pPr>
            <a:endParaRPr lang="en-US" sz="2000" u="sng" dirty="0"/>
          </a:p>
          <a:p>
            <a:endParaRPr lang="en-US" sz="2000" u="sng" dirty="0"/>
          </a:p>
          <a:p>
            <a:r>
              <a:rPr lang="en-US" sz="2400" dirty="0"/>
              <a:t>    In brief, you must </a:t>
            </a:r>
            <a:r>
              <a:rPr lang="en-US" sz="2400" u="sng" dirty="0"/>
              <a:t>challenge and change homeostasis by forcing your brain to adapt</a:t>
            </a:r>
            <a:r>
              <a:rPr lang="en-US" sz="2400" dirty="0"/>
              <a:t>. </a:t>
            </a:r>
          </a:p>
          <a:p>
            <a:endParaRPr lang="en-US" dirty="0"/>
          </a:p>
        </p:txBody>
      </p:sp>
    </p:spTree>
    <p:extLst>
      <p:ext uri="{BB962C8B-B14F-4D97-AF65-F5344CB8AC3E}">
        <p14:creationId xmlns:p14="http://schemas.microsoft.com/office/powerpoint/2010/main" val="1111828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1409" y="511444"/>
            <a:ext cx="10616339" cy="5672380"/>
          </a:xfrm>
        </p:spPr>
        <p:txBody>
          <a:bodyPr>
            <a:normAutofit/>
          </a:bodyPr>
          <a:lstStyle/>
          <a:p>
            <a:pPr marL="0" indent="0">
              <a:buNone/>
            </a:pPr>
            <a:endParaRPr lang="en-US" dirty="0"/>
          </a:p>
          <a:p>
            <a:pPr marL="0" lvl="0" indent="0">
              <a:lnSpc>
                <a:spcPct val="100000"/>
              </a:lnSpc>
              <a:spcBef>
                <a:spcPts val="0"/>
              </a:spcBef>
              <a:buNone/>
            </a:pPr>
            <a:endParaRPr lang="en-US" dirty="0"/>
          </a:p>
        </p:txBody>
      </p:sp>
      <p:sp>
        <p:nvSpPr>
          <p:cNvPr id="2" name="TextBox 1">
            <a:extLst>
              <a:ext uri="{FF2B5EF4-FFF2-40B4-BE49-F238E27FC236}">
                <a16:creationId xmlns:a16="http://schemas.microsoft.com/office/drawing/2014/main" id="{6C08C988-265C-FA41-87B7-68DFE3BCC2D0}"/>
              </a:ext>
            </a:extLst>
          </p:cNvPr>
          <p:cNvSpPr txBox="1"/>
          <p:nvPr/>
        </p:nvSpPr>
        <p:spPr>
          <a:xfrm>
            <a:off x="613458" y="458956"/>
            <a:ext cx="11343189" cy="7725192"/>
          </a:xfrm>
          <a:prstGeom prst="rect">
            <a:avLst/>
          </a:prstGeom>
          <a:noFill/>
        </p:spPr>
        <p:txBody>
          <a:bodyPr wrap="square" rtlCol="0">
            <a:spAutoFit/>
          </a:bodyPr>
          <a:lstStyle/>
          <a:p>
            <a:pPr algn="ctr"/>
            <a:r>
              <a:rPr lang="en-US" sz="3600" dirty="0"/>
              <a:t>Mental Representation</a:t>
            </a:r>
          </a:p>
          <a:p>
            <a:endParaRPr lang="en-US" sz="2800" dirty="0"/>
          </a:p>
          <a:p>
            <a:r>
              <a:rPr lang="en-US" i="1" dirty="0"/>
              <a:t>Mental representation </a:t>
            </a:r>
            <a:r>
              <a:rPr lang="en-US" dirty="0"/>
              <a:t>is a </a:t>
            </a:r>
            <a:r>
              <a:rPr lang="en-US" u="sng" dirty="0"/>
              <a:t>mental structure that corresponds to an object, idea, or collection of information</a:t>
            </a:r>
            <a:r>
              <a:rPr lang="en-US" dirty="0"/>
              <a:t>, concrete or abstract, that the brain is thinking about—for example, your mental image of the Mona Lisa, i.e., what you see in your mind. The image can be a relationship, a group of facts, or a set of rules, etc.</a:t>
            </a:r>
          </a:p>
          <a:p>
            <a:endParaRPr lang="en-US" dirty="0"/>
          </a:p>
          <a:p>
            <a:pPr marL="285750" indent="-285750">
              <a:buFont typeface="Arial" panose="020B0604020202020204" pitchFamily="34" charset="0"/>
              <a:buChar char="•"/>
            </a:pPr>
            <a:r>
              <a:rPr lang="en-US" u="sng" dirty="0"/>
              <a:t>Experts develop sophisticated and nuanced mental representations </a:t>
            </a:r>
            <a:r>
              <a:rPr lang="en-US" dirty="0"/>
              <a:t>that include patterns.</a:t>
            </a:r>
          </a:p>
          <a:p>
            <a:pPr marL="285750" indent="-285750">
              <a:buFont typeface="Arial" panose="020B0604020202020204" pitchFamily="34" charset="0"/>
              <a:buChar char="•"/>
            </a:pPr>
            <a:r>
              <a:rPr lang="en-US" dirty="0"/>
              <a:t>In experts, </a:t>
            </a:r>
            <a:r>
              <a:rPr lang="en-US" u="sng" dirty="0"/>
              <a:t>deliberate practice changes the neural circuitry </a:t>
            </a:r>
            <a:r>
              <a:rPr lang="en-US" dirty="0"/>
              <a:t>in their brains to produce specialized mental representations, which make possible incredible memory, pattern recognition, problem solving, and other advanced abilities that enable individuals to excel in their specific domain. Mental images are domain specific.</a:t>
            </a:r>
          </a:p>
          <a:p>
            <a:pPr marL="285750" indent="-285750">
              <a:buFont typeface="Arial" panose="020B0604020202020204" pitchFamily="34" charset="0"/>
              <a:buChar char="•"/>
            </a:pPr>
            <a:r>
              <a:rPr lang="en-US" u="sng" dirty="0"/>
              <a:t>Mental representations allow you to overcome the limitations of short-term memory </a:t>
            </a:r>
            <a:r>
              <a:rPr lang="en-US" dirty="0"/>
              <a:t>and retain what you are reading or thinking about.</a:t>
            </a:r>
          </a:p>
          <a:p>
            <a:pPr marL="285750" indent="-285750">
              <a:buFont typeface="Arial" panose="020B0604020202020204" pitchFamily="34" charset="0"/>
              <a:buChar char="•"/>
            </a:pPr>
            <a:r>
              <a:rPr lang="en-US" dirty="0"/>
              <a:t>The </a:t>
            </a:r>
            <a:r>
              <a:rPr lang="en-US" u="sng" dirty="0"/>
              <a:t>more sophisticated the mental representation</a:t>
            </a:r>
            <a:r>
              <a:rPr lang="en-US" dirty="0"/>
              <a:t>, the </a:t>
            </a:r>
            <a:r>
              <a:rPr lang="en-US" u="sng" dirty="0"/>
              <a:t>easier it is to comprehend </a:t>
            </a:r>
            <a:r>
              <a:rPr lang="en-US" dirty="0"/>
              <a:t>complicated materials.</a:t>
            </a:r>
          </a:p>
          <a:p>
            <a:pPr marL="285750" indent="-285750">
              <a:buFont typeface="Arial" panose="020B0604020202020204" pitchFamily="34" charset="0"/>
              <a:buChar char="•"/>
            </a:pPr>
            <a:r>
              <a:rPr lang="en-US" dirty="0"/>
              <a:t>Honing a skill improves mental representation, and mental representation helps hone the skill--</a:t>
            </a:r>
            <a:r>
              <a:rPr lang="en-US" u="sng" dirty="0"/>
              <a:t>a reciprocal relation</a:t>
            </a:r>
            <a:r>
              <a:rPr lang="en-US" dirty="0"/>
              <a:t>.</a:t>
            </a:r>
          </a:p>
          <a:p>
            <a:pPr marL="285750" indent="-285750">
              <a:buFont typeface="Arial" panose="020B0604020202020204" pitchFamily="34" charset="0"/>
              <a:buChar char="•"/>
            </a:pPr>
            <a:r>
              <a:rPr lang="en-US" b="1" u="sng" dirty="0"/>
              <a:t>Form effective mental representations </a:t>
            </a:r>
            <a:r>
              <a:rPr lang="en-US" dirty="0"/>
              <a:t>by: 	</a:t>
            </a:r>
          </a:p>
          <a:p>
            <a:r>
              <a:rPr lang="en-US" dirty="0"/>
              <a:t>					</a:t>
            </a:r>
            <a:r>
              <a:rPr lang="en-US" b="1" dirty="0"/>
              <a:t>1) Trying to reproduce what experts do </a:t>
            </a:r>
          </a:p>
          <a:p>
            <a:r>
              <a:rPr lang="en-US" b="1" dirty="0"/>
              <a:t>					2) Failing</a:t>
            </a:r>
          </a:p>
          <a:p>
            <a:r>
              <a:rPr lang="en-US" b="1" dirty="0"/>
              <a:t>					4) Figuring out the cause of the failure </a:t>
            </a:r>
          </a:p>
          <a:p>
            <a:r>
              <a:rPr lang="en-US" b="1" dirty="0"/>
              <a:t>					5) Fixing it and </a:t>
            </a:r>
          </a:p>
          <a:p>
            <a:r>
              <a:rPr lang="en-US" b="1" dirty="0"/>
              <a:t>					6) Trying again and again until you succeed.</a:t>
            </a:r>
          </a:p>
          <a:p>
            <a:endParaRPr lang="en-US" b="1"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08527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770" y="139484"/>
            <a:ext cx="11864049" cy="6515959"/>
          </a:xfrm>
        </p:spPr>
        <p:txBody>
          <a:bodyPr>
            <a:normAutofit fontScale="92500" lnSpcReduction="20000"/>
          </a:bodyPr>
          <a:lstStyle/>
          <a:p>
            <a:pPr marL="0" indent="0" algn="ctr">
              <a:lnSpc>
                <a:spcPct val="100000"/>
              </a:lnSpc>
              <a:spcBef>
                <a:spcPts val="0"/>
              </a:spcBef>
              <a:buNone/>
            </a:pPr>
            <a:r>
              <a:rPr lang="en-US" sz="3900" dirty="0"/>
              <a:t>Practical Applications of Deliberate Practice</a:t>
            </a:r>
          </a:p>
          <a:p>
            <a:pPr marL="514350" lvl="0" indent="-514350">
              <a:lnSpc>
                <a:spcPct val="100000"/>
              </a:lnSpc>
              <a:spcBef>
                <a:spcPts val="0"/>
              </a:spcBef>
              <a:buAutoNum type="arabicPeriod"/>
            </a:pPr>
            <a:endParaRPr lang="en-US" sz="1800" dirty="0"/>
          </a:p>
          <a:p>
            <a:pPr marL="514350" lvl="0" indent="-514350">
              <a:lnSpc>
                <a:spcPct val="120000"/>
              </a:lnSpc>
              <a:spcBef>
                <a:spcPts val="0"/>
              </a:spcBef>
              <a:buAutoNum type="arabicPeriod"/>
            </a:pPr>
            <a:r>
              <a:rPr lang="en-US" sz="1900" u="sng" dirty="0"/>
              <a:t>Get people out of their comfort zone </a:t>
            </a:r>
            <a:r>
              <a:rPr lang="en-US" sz="1900" dirty="0"/>
              <a:t>in order </a:t>
            </a:r>
            <a:r>
              <a:rPr lang="en-US" sz="1900" u="sng" dirty="0"/>
              <a:t>to practice new skills and expand their abilities</a:t>
            </a:r>
            <a:r>
              <a:rPr lang="en-US" sz="1900" dirty="0"/>
              <a:t>.</a:t>
            </a:r>
          </a:p>
          <a:p>
            <a:pPr marL="514350" lvl="0" indent="-514350">
              <a:lnSpc>
                <a:spcPct val="120000"/>
              </a:lnSpc>
              <a:spcBef>
                <a:spcPts val="0"/>
              </a:spcBef>
              <a:buAutoNum type="arabicPeriod"/>
            </a:pPr>
            <a:r>
              <a:rPr lang="en-US" sz="1900" dirty="0"/>
              <a:t>Improvement is only possible if participants </a:t>
            </a:r>
            <a:r>
              <a:rPr lang="en-US" sz="1900" u="sng" dirty="0"/>
              <a:t>abandon their business-as-usual practices</a:t>
            </a:r>
            <a:r>
              <a:rPr lang="en-US" sz="1900" dirty="0"/>
              <a:t>.</a:t>
            </a:r>
          </a:p>
          <a:p>
            <a:pPr lvl="1">
              <a:lnSpc>
                <a:spcPct val="120000"/>
              </a:lnSpc>
              <a:spcBef>
                <a:spcPts val="0"/>
              </a:spcBef>
            </a:pPr>
            <a:r>
              <a:rPr lang="en-US" sz="1900" b="1" u="sng" dirty="0"/>
              <a:t>Eliminate</a:t>
            </a:r>
            <a:r>
              <a:rPr lang="en-US" sz="1900" dirty="0"/>
              <a:t> an “</a:t>
            </a:r>
            <a:r>
              <a:rPr lang="en-US" sz="1900" u="sng" dirty="0"/>
              <a:t>I cannot”</a:t>
            </a:r>
            <a:r>
              <a:rPr lang="en-US" sz="1900" dirty="0"/>
              <a:t> perspective” and </a:t>
            </a:r>
            <a:r>
              <a:rPr lang="en-US" sz="1900" b="1" u="sng" dirty="0"/>
              <a:t>Embrace</a:t>
            </a:r>
            <a:r>
              <a:rPr lang="en-US" sz="1900" u="sng" dirty="0"/>
              <a:t> a “can do” mindset.</a:t>
            </a:r>
          </a:p>
          <a:p>
            <a:pPr lvl="1">
              <a:lnSpc>
                <a:spcPct val="120000"/>
              </a:lnSpc>
              <a:spcBef>
                <a:spcPts val="0"/>
              </a:spcBef>
            </a:pPr>
            <a:r>
              <a:rPr lang="en-US" sz="1900" b="1" u="sng" dirty="0"/>
              <a:t>Engage</a:t>
            </a:r>
            <a:r>
              <a:rPr lang="en-US" sz="1900" u="sng" dirty="0"/>
              <a:t> in purposeful practice for improvement</a:t>
            </a:r>
            <a:r>
              <a:rPr lang="en-US" sz="1900" dirty="0"/>
              <a:t>.</a:t>
            </a:r>
          </a:p>
          <a:p>
            <a:pPr lvl="1">
              <a:lnSpc>
                <a:spcPct val="120000"/>
              </a:lnSpc>
              <a:spcBef>
                <a:spcPts val="0"/>
              </a:spcBef>
            </a:pPr>
            <a:r>
              <a:rPr lang="en-US" sz="1900" u="sng" dirty="0"/>
              <a:t>Hard work is not </a:t>
            </a:r>
            <a:r>
              <a:rPr lang="en-US" sz="1900" dirty="0"/>
              <a:t>sufficient; the work must be purposeful.</a:t>
            </a:r>
            <a:endParaRPr lang="en-US" sz="1900" u="sng" dirty="0"/>
          </a:p>
          <a:p>
            <a:pPr marL="457200" indent="-457200">
              <a:lnSpc>
                <a:spcPct val="120000"/>
              </a:lnSpc>
              <a:spcBef>
                <a:spcPts val="0"/>
              </a:spcBef>
              <a:buAutoNum type="arabicPeriod" startAt="3"/>
            </a:pPr>
            <a:r>
              <a:rPr lang="en-US" sz="1900" dirty="0"/>
              <a:t>Find ways to </a:t>
            </a:r>
            <a:r>
              <a:rPr lang="en-US" sz="1900" u="sng" dirty="0"/>
              <a:t>convert regular work to opportunities for purposeful practice</a:t>
            </a:r>
            <a:r>
              <a:rPr lang="en-US" sz="1900" dirty="0"/>
              <a:t>.</a:t>
            </a:r>
          </a:p>
          <a:p>
            <a:pPr marL="457200" indent="-457200">
              <a:lnSpc>
                <a:spcPct val="120000"/>
              </a:lnSpc>
              <a:spcBef>
                <a:spcPts val="0"/>
              </a:spcBef>
              <a:buAutoNum type="arabicPeriod" startAt="3"/>
            </a:pPr>
            <a:r>
              <a:rPr lang="en-US" sz="1900" u="sng" dirty="0"/>
              <a:t>Learn while real work gets done</a:t>
            </a:r>
            <a:r>
              <a:rPr lang="en-US" sz="1900" dirty="0"/>
              <a:t>, e.g., observe your supervisor’s performance to understand what you can to improve.</a:t>
            </a:r>
          </a:p>
          <a:p>
            <a:pPr marL="457200" indent="-457200">
              <a:lnSpc>
                <a:spcPct val="120000"/>
              </a:lnSpc>
              <a:spcBef>
                <a:spcPts val="0"/>
              </a:spcBef>
              <a:buAutoNum type="arabicPeriod" startAt="3"/>
            </a:pPr>
            <a:r>
              <a:rPr lang="en-US" sz="1900" dirty="0"/>
              <a:t>In routine work performance, do the following </a:t>
            </a:r>
            <a:r>
              <a:rPr lang="en-US" sz="1900" u="sng" dirty="0"/>
              <a:t>to improve</a:t>
            </a:r>
            <a:r>
              <a:rPr lang="en-US" sz="1900" dirty="0"/>
              <a:t>:</a:t>
            </a:r>
          </a:p>
          <a:p>
            <a:pPr lvl="1">
              <a:lnSpc>
                <a:spcPct val="120000"/>
              </a:lnSpc>
              <a:spcBef>
                <a:spcPts val="0"/>
              </a:spcBef>
            </a:pPr>
            <a:r>
              <a:rPr lang="en-US" sz="1900" u="sng" dirty="0"/>
              <a:t>Push</a:t>
            </a:r>
            <a:r>
              <a:rPr lang="en-US" sz="1900" dirty="0"/>
              <a:t> people to perform </a:t>
            </a:r>
            <a:r>
              <a:rPr lang="en-US" sz="1900" u="sng" dirty="0"/>
              <a:t>Outside their Comfort Zone</a:t>
            </a:r>
            <a:r>
              <a:rPr lang="en-US" sz="1900" dirty="0"/>
              <a:t>.</a:t>
            </a:r>
          </a:p>
          <a:p>
            <a:pPr lvl="1">
              <a:lnSpc>
                <a:spcPct val="120000"/>
              </a:lnSpc>
              <a:spcBef>
                <a:spcPts val="0"/>
              </a:spcBef>
            </a:pPr>
            <a:r>
              <a:rPr lang="en-US" sz="1900" u="sng" dirty="0"/>
              <a:t>Provide Feedback </a:t>
            </a:r>
            <a:r>
              <a:rPr lang="en-US" sz="1900" dirty="0"/>
              <a:t>on shortcomings.</a:t>
            </a:r>
          </a:p>
          <a:p>
            <a:pPr lvl="1">
              <a:lnSpc>
                <a:spcPct val="120000"/>
              </a:lnSpc>
              <a:spcBef>
                <a:spcPts val="0"/>
              </a:spcBef>
            </a:pPr>
            <a:r>
              <a:rPr lang="en-US" sz="1900" u="sng" dirty="0"/>
              <a:t>Correct shortcomings </a:t>
            </a:r>
            <a:r>
              <a:rPr lang="en-US" sz="1900" dirty="0"/>
              <a:t>and try again and again until successful.</a:t>
            </a:r>
          </a:p>
          <a:p>
            <a:pPr lvl="1">
              <a:lnSpc>
                <a:spcPct val="120000"/>
              </a:lnSpc>
              <a:spcBef>
                <a:spcPts val="0"/>
              </a:spcBef>
            </a:pPr>
            <a:r>
              <a:rPr lang="en-US" sz="1900" u="sng" dirty="0"/>
              <a:t>Identify best performers </a:t>
            </a:r>
            <a:r>
              <a:rPr lang="en-US" sz="1900" dirty="0"/>
              <a:t>of the task for comparisons,</a:t>
            </a:r>
          </a:p>
          <a:p>
            <a:pPr lvl="1">
              <a:lnSpc>
                <a:spcPct val="120000"/>
              </a:lnSpc>
              <a:spcBef>
                <a:spcPts val="0"/>
              </a:spcBef>
            </a:pPr>
            <a:r>
              <a:rPr lang="en-US" sz="1900" u="sng" dirty="0"/>
              <a:t>Design practice </a:t>
            </a:r>
            <a:r>
              <a:rPr lang="en-US" sz="1900" dirty="0"/>
              <a:t>that addresses specific skills to improve.</a:t>
            </a:r>
          </a:p>
          <a:p>
            <a:pPr marL="0" indent="0">
              <a:lnSpc>
                <a:spcPct val="120000"/>
              </a:lnSpc>
              <a:spcBef>
                <a:spcPts val="0"/>
              </a:spcBef>
              <a:buNone/>
            </a:pPr>
            <a:r>
              <a:rPr lang="en-US" sz="1900" dirty="0"/>
              <a:t>6.     There is a difference between knowledge and skills. </a:t>
            </a:r>
            <a:r>
              <a:rPr lang="en-US" sz="1900" b="1" u="sng" dirty="0"/>
              <a:t>Knowing it and doing it</a:t>
            </a:r>
            <a:r>
              <a:rPr lang="en-US" sz="1900" u="sng" dirty="0"/>
              <a:t> </a:t>
            </a:r>
            <a:r>
              <a:rPr lang="en-US" sz="1900" dirty="0"/>
              <a:t>are different activities.</a:t>
            </a:r>
          </a:p>
          <a:p>
            <a:pPr marL="457200" indent="-457200">
              <a:lnSpc>
                <a:spcPct val="120000"/>
              </a:lnSpc>
              <a:spcBef>
                <a:spcPts val="0"/>
              </a:spcBef>
              <a:buAutoNum type="arabicPeriod" startAt="7"/>
            </a:pPr>
            <a:r>
              <a:rPr lang="en-US" sz="1900" dirty="0"/>
              <a:t>Skill exercises include: Role Playing, Discussion Groups, Case Solving, and Hands-on-Training.</a:t>
            </a:r>
          </a:p>
          <a:p>
            <a:pPr marL="457200" indent="-457200">
              <a:lnSpc>
                <a:spcPct val="120000"/>
              </a:lnSpc>
              <a:spcBef>
                <a:spcPts val="0"/>
              </a:spcBef>
              <a:buAutoNum type="arabicPeriod" startAt="7"/>
            </a:pPr>
            <a:r>
              <a:rPr lang="en-US" sz="1900" dirty="0"/>
              <a:t>Skill Exercises must have </a:t>
            </a:r>
            <a:r>
              <a:rPr lang="en-US" sz="1900" u="sng" dirty="0"/>
              <a:t>feedback that delineates shortcomings</a:t>
            </a:r>
            <a:r>
              <a:rPr lang="en-US" sz="1900" dirty="0"/>
              <a:t> to be successful.</a:t>
            </a:r>
          </a:p>
          <a:p>
            <a:pPr marL="457200" indent="-457200">
              <a:lnSpc>
                <a:spcPct val="120000"/>
              </a:lnSpc>
              <a:spcBef>
                <a:spcPts val="0"/>
              </a:spcBef>
              <a:buAutoNum type="arabicPeriod" startAt="7"/>
            </a:pPr>
            <a:r>
              <a:rPr lang="en-US" sz="1900" b="1" dirty="0"/>
              <a:t>To Improve</a:t>
            </a:r>
            <a:r>
              <a:rPr lang="en-US" sz="1900" dirty="0"/>
              <a:t>:   	</a:t>
            </a:r>
            <a:r>
              <a:rPr lang="en-US" sz="1900" u="sng" dirty="0"/>
              <a:t>Observe </a:t>
            </a:r>
            <a:r>
              <a:rPr lang="en-US" sz="1900" dirty="0"/>
              <a:t>an expert in action. </a:t>
            </a:r>
          </a:p>
          <a:p>
            <a:pPr marL="0" indent="0">
              <a:lnSpc>
                <a:spcPct val="120000"/>
              </a:lnSpc>
              <a:spcBef>
                <a:spcPts val="0"/>
              </a:spcBef>
              <a:buNone/>
            </a:pPr>
            <a:r>
              <a:rPr lang="en-US" sz="1900" dirty="0"/>
              <a:t>		</a:t>
            </a:r>
            <a:r>
              <a:rPr lang="en-US" sz="1900" u="sng" dirty="0"/>
              <a:t>Do it</a:t>
            </a:r>
            <a:r>
              <a:rPr lang="en-US" sz="1900" dirty="0"/>
              <a:t>. Practice the action, get constructive feedback, overcome shortcomings, then do it again.			</a:t>
            </a:r>
            <a:r>
              <a:rPr lang="en-US" sz="1900" u="sng" dirty="0"/>
              <a:t>Teach it.</a:t>
            </a:r>
            <a:r>
              <a:rPr lang="en-US" sz="1900" dirty="0"/>
              <a:t> Teach the skill to others using the same approach</a:t>
            </a:r>
          </a:p>
          <a:p>
            <a:pPr marL="0" indent="0">
              <a:lnSpc>
                <a:spcPct val="120000"/>
              </a:lnSpc>
              <a:spcBef>
                <a:spcPts val="0"/>
              </a:spcBef>
              <a:buNone/>
            </a:pPr>
            <a:r>
              <a:rPr lang="en-US" sz="1900" dirty="0"/>
              <a:t>		</a:t>
            </a:r>
          </a:p>
          <a:p>
            <a:pPr marL="0" indent="0">
              <a:lnSpc>
                <a:spcPct val="120000"/>
              </a:lnSpc>
              <a:spcBef>
                <a:spcPts val="0"/>
              </a:spcBef>
              <a:buNone/>
            </a:pPr>
            <a:r>
              <a:rPr lang="en-US" sz="1900" dirty="0"/>
              <a:t>	In brief---</a:t>
            </a:r>
            <a:r>
              <a:rPr lang="en-US" sz="1900" b="1" dirty="0"/>
              <a:t>Observe it, Do it, Teach it.</a:t>
            </a:r>
          </a:p>
          <a:p>
            <a:pPr marL="0" indent="0">
              <a:lnSpc>
                <a:spcPct val="100000"/>
              </a:lnSpc>
              <a:spcBef>
                <a:spcPts val="0"/>
              </a:spcBef>
              <a:buNone/>
            </a:pPr>
            <a:endParaRPr lang="en-US" sz="1900" dirty="0"/>
          </a:p>
          <a:p>
            <a:pPr marL="0" lvl="0" indent="0">
              <a:lnSpc>
                <a:spcPct val="100000"/>
              </a:lnSpc>
              <a:spcBef>
                <a:spcPts val="0"/>
              </a:spcBef>
              <a:buNone/>
            </a:pPr>
            <a:endParaRPr lang="en-US" sz="1800" dirty="0"/>
          </a:p>
        </p:txBody>
      </p:sp>
    </p:spTree>
    <p:extLst>
      <p:ext uri="{BB962C8B-B14F-4D97-AF65-F5344CB8AC3E}">
        <p14:creationId xmlns:p14="http://schemas.microsoft.com/office/powerpoint/2010/main" val="580199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6660" y="19455"/>
            <a:ext cx="11435442" cy="6614809"/>
          </a:xfrm>
        </p:spPr>
        <p:txBody>
          <a:bodyPr>
            <a:normAutofit fontScale="925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3600" dirty="0"/>
              <a:t>Principles of Deliberate Practice in Everyday Life</a:t>
            </a:r>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r>
              <a:rPr lang="en-US" sz="1900" b="1" dirty="0"/>
              <a:t>Deliberate practice </a:t>
            </a:r>
            <a:r>
              <a:rPr lang="en-US" sz="1900" dirty="0"/>
              <a:t>is for everyone who dreams of getting better or doing something new well; it is for people who want to </a:t>
            </a:r>
            <a:r>
              <a:rPr lang="en-US" sz="1900" u="sng" dirty="0"/>
              <a:t>take control </a:t>
            </a:r>
            <a:r>
              <a:rPr lang="en-US" sz="1900" dirty="0"/>
              <a:t>of their own lives and </a:t>
            </a:r>
            <a:r>
              <a:rPr lang="en-US" sz="1900" u="sng" dirty="0"/>
              <a:t>create their own potential </a:t>
            </a:r>
            <a:r>
              <a:rPr lang="en-US" sz="1900" dirty="0"/>
              <a:t>and </a:t>
            </a:r>
            <a:r>
              <a:rPr lang="en-US" sz="1900" u="sng" dirty="0"/>
              <a:t>improv</a:t>
            </a:r>
            <a:r>
              <a:rPr lang="en-US" sz="1900" dirty="0"/>
              <a:t>e.</a:t>
            </a:r>
          </a:p>
          <a:p>
            <a:pPr marL="457200" lvl="1" indent="0">
              <a:lnSpc>
                <a:spcPct val="100000"/>
              </a:lnSpc>
              <a:spcBef>
                <a:spcPts val="0"/>
              </a:spcBef>
              <a:buNone/>
              <a:defRPr/>
            </a:pPr>
            <a:endParaRPr lang="en-US" sz="1900" dirty="0"/>
          </a:p>
          <a:p>
            <a:pPr marL="457200" indent="-457200">
              <a:lnSpc>
                <a:spcPct val="100000"/>
              </a:lnSpc>
              <a:spcBef>
                <a:spcPts val="0"/>
              </a:spcBef>
              <a:buAutoNum type="arabicParenR"/>
              <a:defRPr/>
            </a:pPr>
            <a:r>
              <a:rPr lang="en-US" sz="1900" b="1" u="sng" dirty="0"/>
              <a:t>Find a good teacher</a:t>
            </a:r>
            <a:r>
              <a:rPr lang="en-US" sz="1900" dirty="0"/>
              <a:t>, someone who can give you specific feedback on how to improve. Deliberate practice requires developing a set of effective mental representations. A good teacher can help do that. Deliberate practice is not fun; is is hard work. But once you have the mental representations, you can monitor and correct yourself.</a:t>
            </a:r>
            <a:r>
              <a:rPr lang="en-US" sz="1900" b="1" dirty="0"/>
              <a:t> </a:t>
            </a:r>
          </a:p>
          <a:p>
            <a:pPr marL="457200" indent="-457200">
              <a:lnSpc>
                <a:spcPct val="100000"/>
              </a:lnSpc>
              <a:spcBef>
                <a:spcPts val="0"/>
              </a:spcBef>
              <a:buAutoNum type="arabicParenR"/>
              <a:defRPr/>
            </a:pPr>
            <a:r>
              <a:rPr lang="en-US" sz="1900" b="1" u="sng" dirty="0"/>
              <a:t>Learn to engage</a:t>
            </a:r>
            <a:r>
              <a:rPr lang="en-US" sz="1900" dirty="0"/>
              <a:t>, which comes as a benefit of one-to-one instruction by an expert.</a:t>
            </a:r>
          </a:p>
          <a:p>
            <a:pPr marL="457200" indent="-457200">
              <a:lnSpc>
                <a:spcPct val="100000"/>
              </a:lnSpc>
              <a:spcBef>
                <a:spcPts val="0"/>
              </a:spcBef>
              <a:buAutoNum type="arabicParenR"/>
              <a:defRPr/>
            </a:pPr>
            <a:r>
              <a:rPr lang="en-US" sz="1900" b="1" u="sng" dirty="0"/>
              <a:t>Stay engaged </a:t>
            </a:r>
            <a:r>
              <a:rPr lang="en-US" sz="1900" dirty="0"/>
              <a:t>in purposeful practice, not just repetitious practice. If you relax and your mind wonders, you are not   engaged in deliberate practice. Focus on your practice goals and what you are doing right and wrong.</a:t>
            </a:r>
          </a:p>
          <a:p>
            <a:pPr marL="457200" indent="-457200">
              <a:lnSpc>
                <a:spcPct val="100000"/>
              </a:lnSpc>
              <a:spcBef>
                <a:spcPts val="0"/>
              </a:spcBef>
              <a:buAutoNum type="arabicParenR"/>
              <a:defRPr/>
            </a:pPr>
            <a:r>
              <a:rPr lang="en-US" sz="1900" b="1" u="sng" dirty="0"/>
              <a:t>Get an expert model </a:t>
            </a:r>
            <a:r>
              <a:rPr lang="en-US" sz="1900" dirty="0"/>
              <a:t>if you don’t have a teacher. For example, if you want to improve your writing. Find a book or article that is well written (e.g., Ben Franklin story). The sample of good writing becomes your model and teacher. Emulate the writing in the article, its logic, structure, and style. </a:t>
            </a:r>
          </a:p>
          <a:p>
            <a:pPr marL="457200" indent="-457200">
              <a:lnSpc>
                <a:spcPct val="100000"/>
              </a:lnSpc>
              <a:spcBef>
                <a:spcPts val="0"/>
              </a:spcBef>
              <a:buAutoNum type="arabicParenR"/>
              <a:defRPr/>
            </a:pPr>
            <a:r>
              <a:rPr lang="en-US" sz="1900" b="1" u="sng" dirty="0"/>
              <a:t>To practice a skill without a teacher</a:t>
            </a:r>
            <a:r>
              <a:rPr lang="en-US" sz="1900" dirty="0"/>
              <a:t>:  1) </a:t>
            </a:r>
            <a:r>
              <a:rPr lang="en-US" sz="1900" b="1" dirty="0"/>
              <a:t>Focus on goal, 2) Get feedback on your shortcomings, 3) Fix shortcomings.</a:t>
            </a:r>
          </a:p>
          <a:p>
            <a:pPr marL="457200" indent="-457200">
              <a:lnSpc>
                <a:spcPct val="100000"/>
              </a:lnSpc>
              <a:spcBef>
                <a:spcPts val="0"/>
              </a:spcBef>
              <a:buAutoNum type="arabicParenR"/>
              <a:defRPr/>
            </a:pPr>
            <a:r>
              <a:rPr lang="en-US" sz="1900" b="1" u="sng" dirty="0"/>
              <a:t>Get past plateaus that inevitably develop.</a:t>
            </a:r>
            <a:r>
              <a:rPr lang="en-US" sz="1900" b="1" dirty="0"/>
              <a:t> </a:t>
            </a:r>
            <a:r>
              <a:rPr lang="en-US" sz="1900" dirty="0"/>
              <a:t>Figure out </a:t>
            </a:r>
            <a:r>
              <a:rPr lang="en-US" sz="1900" u="sng" dirty="0"/>
              <a:t>exactly what Is holding you back</a:t>
            </a:r>
            <a:r>
              <a:rPr lang="en-US" sz="1900" dirty="0"/>
              <a:t>—what mistakes you are making and when. Push yourself outside your comfort zone to see what breaks down first. Then design a practice technique aimed at overcoming that weakness. Once you have diagnosed your problem, you may be able to fix it yourself or you may need an experienced coach. If you find yourself not improving, you need to try something else. The </a:t>
            </a:r>
            <a:r>
              <a:rPr lang="en-US" sz="1900" u="sng" dirty="0"/>
              <a:t>key is not to </a:t>
            </a:r>
            <a:r>
              <a:rPr lang="en-US" sz="1900" b="1" u="sng" dirty="0"/>
              <a:t>practice harder but rather to practice differently</a:t>
            </a:r>
            <a:r>
              <a:rPr lang="en-US" sz="1900" dirty="0"/>
              <a:t>. </a:t>
            </a:r>
          </a:p>
          <a:p>
            <a:pPr marL="457200" indent="-457200">
              <a:lnSpc>
                <a:spcPct val="100000"/>
              </a:lnSpc>
              <a:spcBef>
                <a:spcPts val="0"/>
              </a:spcBef>
              <a:buAutoNum type="arabicParenR"/>
              <a:defRPr/>
            </a:pPr>
            <a:r>
              <a:rPr lang="en-US" sz="1900" b="1" u="sng" dirty="0"/>
              <a:t>Maintain your motivation to improve</a:t>
            </a:r>
            <a:r>
              <a:rPr lang="en-US" sz="1900" b="1" dirty="0"/>
              <a:t>. </a:t>
            </a:r>
            <a:r>
              <a:rPr lang="en-US" sz="2000" dirty="0"/>
              <a:t>Purposeful practice is hard work. It is hard to keep going even if you keep up your training regiment. Here are a few tips: Limit your practice to 1 hour per day. Turn off your phone and avoid anything else that might interrupt you. Cultivate a belief you can succeed. Enjoy your successes.</a:t>
            </a:r>
            <a:endParaRPr lang="en-US" sz="1800" b="1" dirty="0"/>
          </a:p>
          <a:p>
            <a:pPr marL="457200" lvl="1" indent="0">
              <a:lnSpc>
                <a:spcPct val="100000"/>
              </a:lnSpc>
              <a:spcBef>
                <a:spcPts val="0"/>
              </a:spcBef>
              <a:buNone/>
              <a:defRPr/>
            </a:pPr>
            <a:r>
              <a:rPr lang="en-US" sz="1800" dirty="0"/>
              <a:t> </a:t>
            </a:r>
          </a:p>
          <a:p>
            <a:pPr marL="0" marR="0" lvl="0" indent="0" defTabSz="914400" eaLnBrk="1" fontAlgn="auto" latinLnBrk="0" hangingPunct="1">
              <a:lnSpc>
                <a:spcPct val="100000"/>
              </a:lnSpc>
              <a:spcBef>
                <a:spcPts val="0"/>
              </a:spcBef>
              <a:spcAft>
                <a:spcPts val="0"/>
              </a:spcAft>
              <a:buClrTx/>
              <a:buSz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b="1" i="1"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spTree>
    <p:extLst>
      <p:ext uri="{BB962C8B-B14F-4D97-AF65-F5344CB8AC3E}">
        <p14:creationId xmlns:p14="http://schemas.microsoft.com/office/powerpoint/2010/main" val="333160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7CE800-AD6E-BD40-B4B2-B1D120E84801}"/>
              </a:ext>
            </a:extLst>
          </p:cNvPr>
          <p:cNvSpPr>
            <a:spLocks noGrp="1"/>
          </p:cNvSpPr>
          <p:nvPr>
            <p:ph idx="1"/>
          </p:nvPr>
        </p:nvSpPr>
        <p:spPr>
          <a:xfrm>
            <a:off x="259883" y="269508"/>
            <a:ext cx="11354602" cy="6105624"/>
          </a:xfrm>
        </p:spPr>
        <p:txBody>
          <a:bodyPr>
            <a:normAutofit/>
          </a:bodyPr>
          <a:lstStyle/>
          <a:p>
            <a:pPr marL="0" indent="0" algn="ctr">
              <a:buNone/>
            </a:pPr>
            <a:r>
              <a:rPr lang="en-US" sz="3200" dirty="0"/>
              <a:t>Motivation to Improve </a:t>
            </a:r>
          </a:p>
          <a:p>
            <a:pPr marL="0" indent="0">
              <a:buNone/>
            </a:pPr>
            <a:r>
              <a:rPr lang="en-US" sz="1800" dirty="0"/>
              <a:t>Purposeful practice is hard work. It is hard to keep going even if you keep up your training regiment. Here are a few tips:</a:t>
            </a:r>
          </a:p>
          <a:p>
            <a:pPr lvl="1"/>
            <a:r>
              <a:rPr lang="en-US" sz="1800" dirty="0"/>
              <a:t>Practice an hour a day with concentration (limit practice to an hour). </a:t>
            </a:r>
          </a:p>
          <a:p>
            <a:pPr lvl="1"/>
            <a:r>
              <a:rPr lang="en-US" sz="1800" dirty="0"/>
              <a:t>Pick a time to practice that is likely to be uninterrupted.</a:t>
            </a:r>
          </a:p>
          <a:p>
            <a:pPr lvl="1"/>
            <a:r>
              <a:rPr lang="en-US" sz="1800" dirty="0"/>
              <a:t>Turn off your smartphone and avoid anything else that might interfere.</a:t>
            </a:r>
          </a:p>
          <a:p>
            <a:pPr lvl="1"/>
            <a:r>
              <a:rPr lang="en-US" sz="1800" dirty="0"/>
              <a:t>Get enough sleep each day (7-8 hours) and stay healthy.</a:t>
            </a:r>
          </a:p>
          <a:p>
            <a:pPr lvl="1"/>
            <a:r>
              <a:rPr lang="en-US" sz="1800" dirty="0"/>
              <a:t>Good results of practice become motivators in themselves; nothing quite motivates like success itself.</a:t>
            </a:r>
          </a:p>
          <a:p>
            <a:pPr lvl="1"/>
            <a:r>
              <a:rPr lang="en-US" sz="1800" dirty="0"/>
              <a:t>Cultivate a belief that you can succeed: Such a belief is a powerful motivator (Develop Self-Efficacy).</a:t>
            </a:r>
          </a:p>
          <a:p>
            <a:pPr lvl="1"/>
            <a:r>
              <a:rPr lang="en-US" sz="1800" dirty="0"/>
              <a:t>Surround yourself with supportive people.</a:t>
            </a:r>
          </a:p>
          <a:p>
            <a:pPr lvl="1"/>
            <a:r>
              <a:rPr lang="en-US" sz="1800" dirty="0"/>
              <a:t>Divide practice into achievable increments.</a:t>
            </a:r>
          </a:p>
          <a:p>
            <a:pPr marL="457200" lvl="1" indent="0">
              <a:buNone/>
            </a:pPr>
            <a:endParaRPr lang="en-US" sz="1800" dirty="0"/>
          </a:p>
          <a:p>
            <a:pPr marL="0" lvl="0" indent="0">
              <a:lnSpc>
                <a:spcPct val="100000"/>
              </a:lnSpc>
              <a:spcBef>
                <a:spcPts val="0"/>
              </a:spcBef>
              <a:buNone/>
              <a:defRPr/>
            </a:pPr>
            <a:r>
              <a:rPr lang="en-US" sz="2400" b="1" i="1" dirty="0"/>
              <a:t>The hallmarks of purposeful and deliberate practice are</a:t>
            </a:r>
            <a:r>
              <a:rPr lang="en-US" sz="2400" i="1" dirty="0"/>
              <a:t>: </a:t>
            </a:r>
          </a:p>
          <a:p>
            <a:pPr marL="457200" lvl="0" indent="-457200">
              <a:lnSpc>
                <a:spcPct val="100000"/>
              </a:lnSpc>
              <a:spcBef>
                <a:spcPts val="0"/>
              </a:spcBef>
              <a:buAutoNum type="arabicParenR"/>
              <a:defRPr/>
            </a:pPr>
            <a:r>
              <a:rPr lang="en-US" sz="2400" i="1" dirty="0"/>
              <a:t>Try to do something you cannot do that is outside of your comfort zone. </a:t>
            </a:r>
          </a:p>
          <a:p>
            <a:pPr marL="457200" lvl="0" indent="-457200">
              <a:lnSpc>
                <a:spcPct val="100000"/>
              </a:lnSpc>
              <a:spcBef>
                <a:spcPts val="0"/>
              </a:spcBef>
              <a:buAutoNum type="arabicParenR"/>
              <a:defRPr/>
            </a:pPr>
            <a:r>
              <a:rPr lang="en-US" sz="2400" i="1" dirty="0"/>
              <a:t>Practice over and over, focusing on exactly how you are doing, where you are falling short, and how you are getting better. </a:t>
            </a:r>
          </a:p>
          <a:p>
            <a:pPr marL="457200" lvl="0" indent="-457200">
              <a:lnSpc>
                <a:spcPct val="100000"/>
              </a:lnSpc>
              <a:spcBef>
                <a:spcPts val="0"/>
              </a:spcBef>
              <a:buAutoNum type="arabicParenR"/>
              <a:defRPr/>
            </a:pPr>
            <a:r>
              <a:rPr lang="en-US" sz="2400" i="1" dirty="0"/>
              <a:t>In sum, focus on what you are doing wrong and correct it with focused practice</a:t>
            </a:r>
            <a:r>
              <a:rPr lang="en-US" sz="2400" b="1" i="1" dirty="0"/>
              <a:t>.</a:t>
            </a:r>
          </a:p>
          <a:p>
            <a:pPr marL="0" lvl="0" indent="0">
              <a:lnSpc>
                <a:spcPct val="100000"/>
              </a:lnSpc>
              <a:spcBef>
                <a:spcPts val="0"/>
              </a:spcBef>
              <a:buNone/>
              <a:defRPr/>
            </a:pPr>
            <a:endParaRPr lang="en-US" sz="1800" b="1" i="1" dirty="0"/>
          </a:p>
          <a:p>
            <a:pPr marL="0" lvl="0" indent="0">
              <a:lnSpc>
                <a:spcPct val="100000"/>
              </a:lnSpc>
              <a:spcBef>
                <a:spcPts val="0"/>
              </a:spcBef>
              <a:buNone/>
              <a:defRPr/>
            </a:pPr>
            <a:endParaRPr lang="en-US" sz="1800" b="1" i="1" u="sng" dirty="0"/>
          </a:p>
          <a:p>
            <a:pPr marL="0" indent="0">
              <a:buNone/>
            </a:pPr>
            <a:endParaRPr lang="en-US" sz="1800" dirty="0"/>
          </a:p>
        </p:txBody>
      </p:sp>
    </p:spTree>
    <p:extLst>
      <p:ext uri="{BB962C8B-B14F-4D97-AF65-F5344CB8AC3E}">
        <p14:creationId xmlns:p14="http://schemas.microsoft.com/office/powerpoint/2010/main" val="185853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72418C-0D97-6B4D-8E5F-1D81FDC8B7F0}"/>
              </a:ext>
            </a:extLst>
          </p:cNvPr>
          <p:cNvSpPr>
            <a:spLocks noGrp="1"/>
          </p:cNvSpPr>
          <p:nvPr>
            <p:ph idx="1"/>
          </p:nvPr>
        </p:nvSpPr>
        <p:spPr>
          <a:xfrm>
            <a:off x="990600" y="250824"/>
            <a:ext cx="10756900" cy="6264275"/>
          </a:xfrm>
        </p:spPr>
        <p:txBody>
          <a:bodyPr>
            <a:normAutofit lnSpcReduction="10000"/>
          </a:bodyPr>
          <a:lstStyle/>
          <a:p>
            <a:pPr marL="0" indent="0" algn="ctr">
              <a:buNone/>
            </a:pPr>
            <a:r>
              <a:rPr lang="en-US" sz="3600" dirty="0"/>
              <a:t>The Road to Extraordinary</a:t>
            </a:r>
          </a:p>
          <a:p>
            <a:pPr marL="342900" indent="-342900">
              <a:buAutoNum type="arabicPeriod"/>
            </a:pPr>
            <a:r>
              <a:rPr lang="en-US" sz="1800" b="1" u="sng" dirty="0"/>
              <a:t>Starting Out</a:t>
            </a:r>
            <a:r>
              <a:rPr lang="en-US" sz="1800" b="1" dirty="0"/>
              <a:t> </a:t>
            </a:r>
            <a:r>
              <a:rPr lang="en-US" sz="1800" dirty="0"/>
              <a:t>children are </a:t>
            </a:r>
            <a:r>
              <a:rPr lang="en-US" sz="1800" u="sng" dirty="0"/>
              <a:t>introduced in a playful way to their future field of mastery</a:t>
            </a:r>
            <a:r>
              <a:rPr lang="en-US" sz="1800" dirty="0"/>
              <a:t>. Parents are the initial experts that guide--</a:t>
            </a:r>
            <a:r>
              <a:rPr lang="en-US" sz="1800" u="sng" dirty="0"/>
              <a:t>giving time, attention, encouragement, and praise </a:t>
            </a:r>
            <a:r>
              <a:rPr lang="en-US" sz="1800" dirty="0"/>
              <a:t>as well as being </a:t>
            </a:r>
            <a:r>
              <a:rPr lang="en-US" sz="1800" u="sng" dirty="0"/>
              <a:t>achievement-oriented</a:t>
            </a:r>
            <a:r>
              <a:rPr lang="en-US" sz="1800" dirty="0"/>
              <a:t> and </a:t>
            </a:r>
            <a:r>
              <a:rPr lang="en-US" sz="1800" u="sng" dirty="0"/>
              <a:t>teaching self-discipline, responsibility, hard work,</a:t>
            </a:r>
            <a:r>
              <a:rPr lang="en-US" sz="1800" dirty="0"/>
              <a:t> and spending time constructively.</a:t>
            </a:r>
          </a:p>
          <a:p>
            <a:pPr marL="342900" indent="-342900">
              <a:buAutoNum type="arabicPeriod"/>
            </a:pPr>
            <a:r>
              <a:rPr lang="en-US" sz="1800" b="1" dirty="0"/>
              <a:t>Becoming Serious, </a:t>
            </a:r>
            <a:r>
              <a:rPr lang="en-US" sz="1800" u="sng" dirty="0"/>
              <a:t>once children become interested </a:t>
            </a:r>
            <a:r>
              <a:rPr lang="en-US" sz="1800" dirty="0"/>
              <a:t>and show promise, it is </a:t>
            </a:r>
            <a:r>
              <a:rPr lang="en-US" sz="1800" u="sng" dirty="0"/>
              <a:t>time for a coach or teacher</a:t>
            </a:r>
            <a:r>
              <a:rPr lang="en-US" sz="1800" dirty="0"/>
              <a:t>. </a:t>
            </a:r>
            <a:r>
              <a:rPr lang="en-US" sz="1800" u="sng" dirty="0"/>
              <a:t>Playful activities </a:t>
            </a:r>
            <a:r>
              <a:rPr lang="en-US" sz="1800" dirty="0"/>
              <a:t>are about to </a:t>
            </a:r>
            <a:r>
              <a:rPr lang="en-US" sz="1800" u="sng" dirty="0"/>
              <a:t>become work </a:t>
            </a:r>
            <a:r>
              <a:rPr lang="en-US" sz="1800" dirty="0"/>
              <a:t>as teachers demonstrate the fruitfulness of </a:t>
            </a:r>
            <a:r>
              <a:rPr lang="en-US" sz="1800" u="sng" dirty="0"/>
              <a:t>deliberate practice</a:t>
            </a:r>
            <a:r>
              <a:rPr lang="en-US" sz="1800" dirty="0"/>
              <a:t>. These teachers or coaches are enthusiastic, encouraging, and reward their students. As students continue to improve, they become </a:t>
            </a:r>
            <a:r>
              <a:rPr lang="en-US" sz="1800" u="sng" dirty="0"/>
              <a:t>self-refueling and self-motivating with tremendous drive</a:t>
            </a:r>
            <a:r>
              <a:rPr lang="en-US" sz="1800" dirty="0"/>
              <a:t>. Deliberate practice produces changes in the brain’s neural circuitry. </a:t>
            </a:r>
          </a:p>
          <a:p>
            <a:pPr marL="342900" indent="-342900">
              <a:buAutoNum type="arabicPeriod"/>
            </a:pPr>
            <a:r>
              <a:rPr lang="en-US" sz="1800" b="1" u="sng" dirty="0"/>
              <a:t>Making a Major Commitment</a:t>
            </a:r>
            <a:r>
              <a:rPr lang="en-US" sz="1800" dirty="0"/>
              <a:t> follows</a:t>
            </a:r>
            <a:r>
              <a:rPr lang="en-US" sz="1800" b="1" dirty="0"/>
              <a:t>. </a:t>
            </a:r>
            <a:r>
              <a:rPr lang="en-US" sz="1800" dirty="0"/>
              <a:t>Now students </a:t>
            </a:r>
            <a:r>
              <a:rPr lang="en-US" sz="1800" u="sng" dirty="0"/>
              <a:t>seek out the best coaches and teachers </a:t>
            </a:r>
            <a:r>
              <a:rPr lang="en-US" sz="1800" dirty="0"/>
              <a:t>for their training even if involves moving to a different city. At this stage, motivation lies within the student, but parents continue to provide moral and physical support as the goal is to rank among the very best in their field.</a:t>
            </a:r>
          </a:p>
          <a:p>
            <a:pPr marL="342900" indent="-342900">
              <a:buAutoNum type="arabicPeriod"/>
            </a:pPr>
            <a:r>
              <a:rPr lang="en-US" sz="1800" b="1" u="sng" dirty="0"/>
              <a:t>Starting Young</a:t>
            </a:r>
            <a:r>
              <a:rPr lang="en-US" sz="1800" b="1" dirty="0"/>
              <a:t> </a:t>
            </a:r>
            <a:r>
              <a:rPr lang="en-US" sz="1800" dirty="0"/>
              <a:t>provides a </a:t>
            </a:r>
            <a:r>
              <a:rPr lang="en-US" sz="1800" u="sng" dirty="0"/>
              <a:t>big advantage</a:t>
            </a:r>
            <a:r>
              <a:rPr lang="en-US" sz="1800" dirty="0"/>
              <a:t>. </a:t>
            </a:r>
            <a:r>
              <a:rPr lang="en-US" sz="1800" u="sng" dirty="0"/>
              <a:t>The longer one waits to master the field the more difficult it is</a:t>
            </a:r>
            <a:r>
              <a:rPr lang="en-US" sz="1800" dirty="0"/>
              <a:t>, but training and deliberate practice can help improvement regardless of age. Such training moves you closer to mastery. For example, although the road to perfect pitch is typically blocked by six years old, deliberate practice can improve your pitch even when older; in fact, with enough work a few may even be able to develop perfect pitch as an adult.</a:t>
            </a:r>
          </a:p>
          <a:p>
            <a:pPr marL="342900" indent="-342900">
              <a:buAutoNum type="arabicPeriod"/>
            </a:pPr>
            <a:r>
              <a:rPr lang="en-US" sz="1800" b="1" u="sng" dirty="0"/>
              <a:t>Innovating</a:t>
            </a:r>
            <a:r>
              <a:rPr lang="en-US" sz="1800" b="1" dirty="0"/>
              <a:t> </a:t>
            </a:r>
            <a:r>
              <a:rPr lang="en-US" sz="1800" dirty="0"/>
              <a:t>in a field comes almost exclusively from those who are already experts in their fields. Successful </a:t>
            </a:r>
            <a:r>
              <a:rPr lang="en-US" sz="1800" u="sng" dirty="0"/>
              <a:t>innovators need a base of expertise on which to build </a:t>
            </a:r>
            <a:r>
              <a:rPr lang="en-US" sz="1800" dirty="0"/>
              <a:t>as well as </a:t>
            </a:r>
            <a:r>
              <a:rPr lang="en-US" sz="1800" u="sng" dirty="0"/>
              <a:t>the ability to work hard over long periods of time</a:t>
            </a:r>
            <a:r>
              <a:rPr lang="en-US" sz="1800" dirty="0"/>
              <a:t>, the ingredients of deliberate practice, which produced expertise in the first place.</a:t>
            </a:r>
          </a:p>
          <a:p>
            <a:pPr marL="0" indent="0">
              <a:buNone/>
            </a:pPr>
            <a:endParaRPr lang="en-US" sz="1800" b="1" u="sng" dirty="0"/>
          </a:p>
          <a:p>
            <a:pPr marL="0" indent="0">
              <a:buNone/>
            </a:pPr>
            <a:r>
              <a:rPr lang="en-US" sz="1800" dirty="0"/>
              <a:t>     </a:t>
            </a:r>
            <a:r>
              <a:rPr lang="en-US" sz="1800" b="1" dirty="0"/>
              <a:t>The creative, restless, and driven are rarely satisfied with the status quo; they want to advance.</a:t>
            </a:r>
          </a:p>
        </p:txBody>
      </p:sp>
    </p:spTree>
    <p:extLst>
      <p:ext uri="{BB962C8B-B14F-4D97-AF65-F5344CB8AC3E}">
        <p14:creationId xmlns:p14="http://schemas.microsoft.com/office/powerpoint/2010/main" val="2082455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BF9FD-B611-5A4B-9DAF-3D1FED7C8FEC}"/>
              </a:ext>
            </a:extLst>
          </p:cNvPr>
          <p:cNvSpPr>
            <a:spLocks noGrp="1"/>
          </p:cNvSpPr>
          <p:nvPr>
            <p:ph type="title"/>
          </p:nvPr>
        </p:nvSpPr>
        <p:spPr>
          <a:xfrm>
            <a:off x="838200" y="-9346"/>
            <a:ext cx="10354519" cy="638811"/>
          </a:xfrm>
        </p:spPr>
        <p:txBody>
          <a:bodyPr>
            <a:normAutofit/>
          </a:bodyPr>
          <a:lstStyle/>
          <a:p>
            <a:pPr algn="ctr"/>
            <a:r>
              <a:rPr lang="en-US" sz="3600" b="1" dirty="0"/>
              <a:t>What about Natural Talent?</a:t>
            </a:r>
          </a:p>
        </p:txBody>
      </p:sp>
      <p:sp>
        <p:nvSpPr>
          <p:cNvPr id="3" name="Content Placeholder 2">
            <a:extLst>
              <a:ext uri="{FF2B5EF4-FFF2-40B4-BE49-F238E27FC236}">
                <a16:creationId xmlns:a16="http://schemas.microsoft.com/office/drawing/2014/main" id="{EFFE7184-CE0B-7947-B018-D678F0779AC2}"/>
              </a:ext>
            </a:extLst>
          </p:cNvPr>
          <p:cNvSpPr>
            <a:spLocks noGrp="1"/>
          </p:cNvSpPr>
          <p:nvPr>
            <p:ph idx="1"/>
          </p:nvPr>
        </p:nvSpPr>
        <p:spPr/>
        <p:txBody>
          <a:bodyPr>
            <a:normAutofit/>
          </a:bodyPr>
          <a:lstStyle/>
          <a:p>
            <a:pPr marL="0" indent="0">
              <a:buNone/>
            </a:pPr>
            <a:endParaRPr lang="en-US" dirty="0"/>
          </a:p>
          <a:p>
            <a:pPr marL="514350" indent="-514350">
              <a:buAutoNum type="arabicPeriod"/>
            </a:pPr>
            <a:endParaRPr lang="en-US" dirty="0"/>
          </a:p>
          <a:p>
            <a:pPr marL="514350" indent="-514350">
              <a:buAutoNum type="arabicPeriod"/>
            </a:pPr>
            <a:endParaRPr lang="en-US" dirty="0"/>
          </a:p>
          <a:p>
            <a:pPr marL="514350" indent="-514350">
              <a:buAutoNum type="arabicPeriod"/>
            </a:pPr>
            <a:endParaRPr lang="en-US" dirty="0"/>
          </a:p>
        </p:txBody>
      </p:sp>
      <p:sp>
        <p:nvSpPr>
          <p:cNvPr id="4" name="TextBox 3">
            <a:extLst>
              <a:ext uri="{FF2B5EF4-FFF2-40B4-BE49-F238E27FC236}">
                <a16:creationId xmlns:a16="http://schemas.microsoft.com/office/drawing/2014/main" id="{A3F89A8E-032F-3842-8503-4606C9B7B973}"/>
              </a:ext>
            </a:extLst>
          </p:cNvPr>
          <p:cNvSpPr txBox="1"/>
          <p:nvPr/>
        </p:nvSpPr>
        <p:spPr>
          <a:xfrm flipH="1">
            <a:off x="395467" y="681037"/>
            <a:ext cx="11401065" cy="618630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Is not natural talent needed to become an expert? </a:t>
            </a:r>
            <a:r>
              <a:rPr lang="en-US" b="1" u="sng" dirty="0"/>
              <a:t>Deliberate practice seems more important than natural talent</a:t>
            </a:r>
            <a:r>
              <a:rPr lang="en-US" b="1" dirty="0"/>
              <a:t>.</a:t>
            </a:r>
          </a:p>
          <a:p>
            <a:pPr marL="285750" indent="-285750">
              <a:lnSpc>
                <a:spcPct val="150000"/>
              </a:lnSpc>
              <a:buFont typeface="Arial" panose="020B0604020202020204" pitchFamily="34" charset="0"/>
              <a:buChar char="•"/>
            </a:pPr>
            <a:r>
              <a:rPr lang="en-US" dirty="0"/>
              <a:t>Expert performers develop  </a:t>
            </a:r>
            <a:r>
              <a:rPr lang="en-US" b="1" u="sng" dirty="0"/>
              <a:t>extraordinary ability through years and years of dedicated, deliberate practice</a:t>
            </a:r>
            <a:r>
              <a:rPr lang="en-US" dirty="0"/>
              <a:t>.</a:t>
            </a:r>
          </a:p>
          <a:p>
            <a:pPr marL="285750" indent="-285750">
              <a:lnSpc>
                <a:spcPct val="150000"/>
              </a:lnSpc>
              <a:buFont typeface="Arial" panose="020B0604020202020204" pitchFamily="34" charset="0"/>
              <a:buChar char="•"/>
            </a:pPr>
            <a:r>
              <a:rPr lang="en-US" dirty="0"/>
              <a:t>It is virtually </a:t>
            </a:r>
            <a:r>
              <a:rPr lang="en-US" b="1" u="sng" dirty="0"/>
              <a:t>impossible to find someone who is extraordinary without intense and extended practice over years</a:t>
            </a:r>
            <a:r>
              <a:rPr lang="en-US" dirty="0"/>
              <a:t>—Paganini, Mozart, Don Thomas (high jumper), Federer, Fisher, etc.</a:t>
            </a:r>
          </a:p>
          <a:p>
            <a:pPr marL="285750" indent="-285750">
              <a:lnSpc>
                <a:spcPct val="150000"/>
              </a:lnSpc>
              <a:buFont typeface="Arial" panose="020B0604020202020204" pitchFamily="34" charset="0"/>
              <a:buChar char="•"/>
            </a:pPr>
            <a:r>
              <a:rPr lang="en-US" dirty="0"/>
              <a:t>Savants, regardless of IQ, develop their special abilities through extended, intense, deliberate practice.</a:t>
            </a:r>
          </a:p>
          <a:p>
            <a:pPr marL="285750" indent="-285750">
              <a:lnSpc>
                <a:spcPct val="150000"/>
              </a:lnSpc>
              <a:buFont typeface="Arial" panose="020B0604020202020204" pitchFamily="34" charset="0"/>
              <a:buChar char="•"/>
            </a:pPr>
            <a:r>
              <a:rPr lang="en-US" dirty="0"/>
              <a:t>The reason most </a:t>
            </a:r>
            <a:r>
              <a:rPr lang="en-US" b="1" u="sng" dirty="0"/>
              <a:t>non-singers cannot sing is that they have not practiced in a way that led them to develop an ability to sing;</a:t>
            </a:r>
            <a:r>
              <a:rPr lang="en-US" dirty="0"/>
              <a:t> sustained deliberate practice brings success to most people in most fields, including music.</a:t>
            </a:r>
          </a:p>
          <a:p>
            <a:pPr marL="285750" indent="-285750">
              <a:lnSpc>
                <a:spcPct val="150000"/>
              </a:lnSpc>
              <a:buFont typeface="Arial" panose="020B0604020202020204" pitchFamily="34" charset="0"/>
              <a:buChar char="•"/>
            </a:pPr>
            <a:r>
              <a:rPr lang="en-US" u="sng" dirty="0"/>
              <a:t>IQ is not highly correlated to mastering chess</a:t>
            </a:r>
            <a:r>
              <a:rPr lang="en-US" dirty="0"/>
              <a:t>; </a:t>
            </a:r>
            <a:r>
              <a:rPr lang="en-US" b="1" u="sng" dirty="0"/>
              <a:t>deliberate practice is the key to success </a:t>
            </a:r>
            <a:r>
              <a:rPr lang="en-US" dirty="0"/>
              <a:t>in most fields including chess.</a:t>
            </a:r>
          </a:p>
          <a:p>
            <a:pPr marL="285750" indent="-285750">
              <a:lnSpc>
                <a:spcPct val="150000"/>
              </a:lnSpc>
              <a:buFont typeface="Arial" panose="020B0604020202020204" pitchFamily="34" charset="0"/>
              <a:buChar char="•"/>
            </a:pPr>
            <a:r>
              <a:rPr lang="en-US" dirty="0"/>
              <a:t>Individuals with </a:t>
            </a:r>
            <a:r>
              <a:rPr lang="en-US" b="1" u="sng" dirty="0"/>
              <a:t>innate characteristics may have a beginning advant</a:t>
            </a:r>
            <a:r>
              <a:rPr lang="en-US" u="sng" dirty="0"/>
              <a:t>age</a:t>
            </a:r>
            <a:r>
              <a:rPr lang="en-US" dirty="0"/>
              <a:t>, but the advantage gets smaller over time. Successful scientists, including Nobel prize winners, do not typically have inordinately high IQ’s (less than 132).</a:t>
            </a:r>
          </a:p>
          <a:p>
            <a:pPr marL="285750" indent="-285750">
              <a:lnSpc>
                <a:spcPct val="150000"/>
              </a:lnSpc>
              <a:buFont typeface="Arial" panose="020B0604020202020204" pitchFamily="34" charset="0"/>
              <a:buChar char="•"/>
            </a:pPr>
            <a:r>
              <a:rPr lang="en-US" dirty="0"/>
              <a:t>The </a:t>
            </a:r>
            <a:r>
              <a:rPr lang="en-US" b="1" u="sng" dirty="0"/>
              <a:t>dark side of believing in innate talent is </a:t>
            </a:r>
            <a:r>
              <a:rPr lang="en-US" b="1" dirty="0"/>
              <a:t>that it becomes a </a:t>
            </a:r>
            <a:r>
              <a:rPr lang="en-US" b="1" u="sng" dirty="0"/>
              <a:t>self-fulfilling prophec</a:t>
            </a:r>
            <a:r>
              <a:rPr lang="en-US" b="1" dirty="0"/>
              <a:t>y</a:t>
            </a:r>
            <a:r>
              <a:rPr lang="en-US" dirty="0"/>
              <a:t>. If you assume you don’t have the necessary innate talent, you will likely not even try to succeed. </a:t>
            </a:r>
          </a:p>
          <a:p>
            <a:pPr marL="285750" indent="-285750">
              <a:lnSpc>
                <a:spcPct val="150000"/>
              </a:lnSpc>
              <a:buFont typeface="Arial" panose="020B0604020202020204" pitchFamily="34" charset="0"/>
              <a:buChar char="•"/>
            </a:pPr>
            <a:r>
              <a:rPr lang="en-US" dirty="0"/>
              <a:t>Don’t assume some people have the talent for something and others don’t; </a:t>
            </a:r>
            <a:r>
              <a:rPr lang="en-US" b="1" u="sng" dirty="0"/>
              <a:t>correct practice is a strong force </a:t>
            </a:r>
            <a:r>
              <a:rPr lang="en-US" dirty="0"/>
              <a:t>for success regardless of talent.</a:t>
            </a:r>
          </a:p>
          <a:p>
            <a:endParaRPr lang="en-US" dirty="0"/>
          </a:p>
        </p:txBody>
      </p:sp>
    </p:spTree>
    <p:extLst>
      <p:ext uri="{BB962C8B-B14F-4D97-AF65-F5344CB8AC3E}">
        <p14:creationId xmlns:p14="http://schemas.microsoft.com/office/powerpoint/2010/main" val="3771111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467CD6-BBF0-D148-8AFC-5019E4692B6B}"/>
              </a:ext>
            </a:extLst>
          </p:cNvPr>
          <p:cNvSpPr>
            <a:spLocks noGrp="1"/>
          </p:cNvSpPr>
          <p:nvPr>
            <p:ph idx="1"/>
          </p:nvPr>
        </p:nvSpPr>
        <p:spPr>
          <a:xfrm>
            <a:off x="374140" y="514879"/>
            <a:ext cx="11177394" cy="5804898"/>
          </a:xfrm>
        </p:spPr>
        <p:txBody>
          <a:bodyPr>
            <a:normAutofit lnSpcReduction="10000"/>
          </a:bodyPr>
          <a:lstStyle/>
          <a:p>
            <a:pPr marL="0" indent="0" algn="ctr">
              <a:buNone/>
            </a:pPr>
            <a:r>
              <a:rPr lang="en-US" sz="3600" dirty="0"/>
              <a:t>Application of Deliberate Practice to Teaching</a:t>
            </a:r>
          </a:p>
          <a:p>
            <a:pPr marL="0" indent="0">
              <a:buNone/>
            </a:pPr>
            <a:r>
              <a:rPr lang="en-US" sz="1800" dirty="0"/>
              <a:t>Research shows students who were taught physics </a:t>
            </a:r>
            <a:r>
              <a:rPr lang="en-US" sz="1800" u="sng" dirty="0"/>
              <a:t>using the principles of deliberate practice learned twice as much </a:t>
            </a:r>
            <a:r>
              <a:rPr lang="en-US" sz="1800" dirty="0"/>
              <a:t>as those taught using traditional teaching practices. </a:t>
            </a:r>
            <a:r>
              <a:rPr lang="en-US" sz="1800" u="sng" dirty="0"/>
              <a:t>Students learn much more effectively using deliberate practice</a:t>
            </a:r>
            <a:r>
              <a:rPr lang="en-US" sz="1800" dirty="0"/>
              <a:t> (</a:t>
            </a:r>
            <a:r>
              <a:rPr lang="en-US" sz="1800" dirty="0" err="1"/>
              <a:t>Deslauriers</a:t>
            </a:r>
            <a:r>
              <a:rPr lang="en-US" sz="1800" dirty="0"/>
              <a:t>, </a:t>
            </a:r>
            <a:r>
              <a:rPr lang="en-US" sz="1800" dirty="0" err="1"/>
              <a:t>Schelew</a:t>
            </a:r>
            <a:r>
              <a:rPr lang="en-US" sz="1800" dirty="0"/>
              <a:t>, &amp; </a:t>
            </a:r>
            <a:r>
              <a:rPr lang="en-US" sz="1800" dirty="0" err="1"/>
              <a:t>Wieman</a:t>
            </a:r>
            <a:r>
              <a:rPr lang="en-US" sz="1800" dirty="0"/>
              <a:t>, 2011).</a:t>
            </a:r>
          </a:p>
          <a:p>
            <a:pPr marL="0" indent="0">
              <a:buNone/>
            </a:pPr>
            <a:r>
              <a:rPr lang="en-US" sz="1800" u="sng" dirty="0"/>
              <a:t>Deliberate Practice in education </a:t>
            </a:r>
            <a:r>
              <a:rPr lang="en-US" sz="1800" dirty="0"/>
              <a:t>involves teaching problem-solving skills to understand conceptual relationships; the focus is on concepts not formulas. </a:t>
            </a:r>
          </a:p>
          <a:p>
            <a:pPr marL="0" indent="0">
              <a:buNone/>
            </a:pPr>
            <a:r>
              <a:rPr lang="en-US" sz="1800" b="1" dirty="0"/>
              <a:t>When teaching a skill, break the problem into a series of steps the student can master one at a time, then build from one step to another to master the task. This </a:t>
            </a:r>
            <a:r>
              <a:rPr lang="en-US" sz="1800" b="1" u="sng" dirty="0"/>
              <a:t>process depends on building appropriate mental representations,</a:t>
            </a:r>
            <a:r>
              <a:rPr lang="en-US" sz="1800" b="1" dirty="0"/>
              <a:t> </a:t>
            </a:r>
            <a:r>
              <a:rPr lang="en-US" sz="1800" dirty="0"/>
              <a:t>that is, </a:t>
            </a:r>
            <a:r>
              <a:rPr lang="en-US" sz="1800" u="sng" dirty="0"/>
              <a:t>students must understand what they are doing and how it solves the problem</a:t>
            </a:r>
            <a:r>
              <a:rPr lang="en-US" sz="1800" b="1" dirty="0"/>
              <a:t>.  </a:t>
            </a:r>
          </a:p>
          <a:p>
            <a:pPr marL="0" indent="0">
              <a:buNone/>
            </a:pPr>
            <a:r>
              <a:rPr lang="en-US" sz="1800" b="1" dirty="0"/>
              <a:t>In summary,</a:t>
            </a:r>
            <a:endParaRPr lang="en-US" sz="1800" b="1" u="sng" dirty="0"/>
          </a:p>
          <a:p>
            <a:pPr marL="342900" indent="-342900">
              <a:buAutoNum type="arabicParenR"/>
            </a:pPr>
            <a:r>
              <a:rPr lang="en-US" sz="1800" b="1" u="sng" dirty="0"/>
              <a:t>Understand what students should learn how to do</a:t>
            </a:r>
            <a:r>
              <a:rPr lang="en-US" sz="1800" dirty="0"/>
              <a:t>—examine how experts do it and the mental representations they use. </a:t>
            </a:r>
          </a:p>
          <a:p>
            <a:pPr marL="342900" indent="-342900">
              <a:buAutoNum type="arabicParenR"/>
            </a:pPr>
            <a:r>
              <a:rPr lang="en-US" sz="1800" b="1" u="sng" dirty="0"/>
              <a:t>Teach the skill so students develop similar mental representations to experts</a:t>
            </a:r>
            <a:r>
              <a:rPr lang="en-US" sz="1800" dirty="0"/>
              <a:t>—which means teaching the skill step by step, with each step designed to keep students just outside their comfort zone but not too far to discourage.</a:t>
            </a:r>
          </a:p>
          <a:p>
            <a:pPr marL="342900" indent="-342900">
              <a:buAutoNum type="arabicParenR"/>
            </a:pPr>
            <a:r>
              <a:rPr lang="en-US" sz="1800" b="1" u="sng" dirty="0"/>
              <a:t>Then give plenty of repetition and feedback</a:t>
            </a:r>
            <a:r>
              <a:rPr lang="en-US" sz="1800" dirty="0"/>
              <a:t>, such that students can identify and correct their shortcomings.</a:t>
            </a:r>
          </a:p>
          <a:p>
            <a:pPr marL="342900" indent="-342900">
              <a:buAutoNum type="arabicParenR"/>
            </a:pPr>
            <a:r>
              <a:rPr lang="en-US" sz="1800" u="sng" dirty="0"/>
              <a:t>Help students </a:t>
            </a:r>
            <a:r>
              <a:rPr lang="en-US" sz="1800" b="1" u="sng" dirty="0"/>
              <a:t>engage in a regular cycle:  1)Try, 2) Fail, 3)Get Feedback, 4) Correct, 4) Try Again and 5) Repeat the cycle </a:t>
            </a:r>
            <a:r>
              <a:rPr lang="en-US" sz="1800" dirty="0"/>
              <a:t>until they are successful and have built mental representations of success.</a:t>
            </a:r>
          </a:p>
          <a:p>
            <a:pPr marL="342900" indent="-342900">
              <a:buAutoNum type="arabicParenR"/>
            </a:pPr>
            <a:r>
              <a:rPr lang="en-US" sz="1800" b="1" u="sng" dirty="0"/>
              <a:t>Redesign teaching methods using Deliberate Practice</a:t>
            </a:r>
            <a:r>
              <a:rPr lang="en-US" sz="1800" dirty="0"/>
              <a:t>.</a:t>
            </a:r>
          </a:p>
          <a:p>
            <a:pPr marL="342900" indent="-342900">
              <a:buAutoNum type="arabicParenR"/>
            </a:pPr>
            <a:endParaRPr lang="en-US" sz="1800" dirty="0"/>
          </a:p>
        </p:txBody>
      </p:sp>
    </p:spTree>
    <p:extLst>
      <p:ext uri="{BB962C8B-B14F-4D97-AF65-F5344CB8AC3E}">
        <p14:creationId xmlns:p14="http://schemas.microsoft.com/office/powerpoint/2010/main" val="1659420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8FAEC7-8369-AC42-9D44-363ECE5E60D8}"/>
              </a:ext>
            </a:extLst>
          </p:cNvPr>
          <p:cNvSpPr>
            <a:spLocks noGrp="1"/>
          </p:cNvSpPr>
          <p:nvPr>
            <p:ph idx="1"/>
          </p:nvPr>
        </p:nvSpPr>
        <p:spPr>
          <a:xfrm>
            <a:off x="618281" y="170445"/>
            <a:ext cx="10515600" cy="4351338"/>
          </a:xfrm>
        </p:spPr>
        <p:txBody>
          <a:bodyPr/>
          <a:lstStyle/>
          <a:p>
            <a:pPr marL="0" indent="0" algn="ctr">
              <a:buNone/>
            </a:pPr>
            <a:r>
              <a:rPr lang="en-US" dirty="0"/>
              <a:t>Application of Deliberate Practice (cont.)</a:t>
            </a:r>
          </a:p>
          <a:p>
            <a:pPr marL="0" indent="0" algn="ctr">
              <a:buNone/>
            </a:pPr>
            <a:endParaRPr lang="en-US" dirty="0"/>
          </a:p>
          <a:p>
            <a:pPr marL="0" indent="0">
              <a:buNone/>
            </a:pPr>
            <a:r>
              <a:rPr lang="en-US" sz="1800" u="sng" dirty="0"/>
              <a:t>The best way to help students develop their own skills and mental representations is to give them expert models that they can replicate and learn from</a:t>
            </a:r>
            <a:r>
              <a:rPr lang="en-US" sz="1800" dirty="0"/>
              <a:t>, just as Ben Franklin learned to write by studying, replicating and imitating the writing he found in the </a:t>
            </a:r>
            <a:r>
              <a:rPr lang="en-US" sz="1800" i="1" dirty="0"/>
              <a:t>Spectator</a:t>
            </a:r>
            <a:r>
              <a:rPr lang="en-US" sz="1800" dirty="0"/>
              <a:t>. Students need to try and fail—but have ready access to models that show what success looks like. </a:t>
            </a:r>
          </a:p>
          <a:p>
            <a:pPr marL="0" indent="0">
              <a:buNone/>
            </a:pPr>
            <a:r>
              <a:rPr lang="en-US" sz="1800" u="sng" dirty="0"/>
              <a:t>Students must develop mental representations that show them how to plan, execute, and evaluate performance the way experts do</a:t>
            </a:r>
            <a:r>
              <a:rPr lang="en-US" sz="1800" dirty="0"/>
              <a:t>. Everyone should have at least one domain where he or she can perform as an expert.</a:t>
            </a:r>
          </a:p>
          <a:p>
            <a:pPr marL="0" indent="0">
              <a:buNone/>
            </a:pPr>
            <a:r>
              <a:rPr lang="en-US" sz="1800" u="sng" dirty="0"/>
              <a:t>A world in which deliberate practice is a normal part of life would be one in which people had more volition and satisfaction</a:t>
            </a:r>
            <a:r>
              <a:rPr lang="en-US" sz="1800" dirty="0"/>
              <a:t>. </a:t>
            </a:r>
          </a:p>
          <a:p>
            <a:pPr marL="0" indent="0">
              <a:buNone/>
            </a:pPr>
            <a:r>
              <a:rPr lang="en-US" sz="1800" u="sng" dirty="0"/>
              <a:t>Use deliberate practice to learn how to improve on your own; find a model to guide your practice</a:t>
            </a:r>
            <a:r>
              <a:rPr lang="en-US" sz="1800" dirty="0"/>
              <a:t>.</a:t>
            </a:r>
          </a:p>
          <a:p>
            <a:pPr marL="0" indent="0">
              <a:buNone/>
            </a:pPr>
            <a:r>
              <a:rPr lang="en-US" sz="1800" dirty="0"/>
              <a:t>“</a:t>
            </a:r>
            <a:r>
              <a:rPr lang="en-US" sz="1800" b="1" dirty="0"/>
              <a:t>Humans are most human when we are improving ourselves.”</a:t>
            </a:r>
          </a:p>
          <a:p>
            <a:pPr marL="0" indent="0">
              <a:buNone/>
            </a:pPr>
            <a:endParaRPr lang="en-US" sz="1800" b="1" dirty="0"/>
          </a:p>
        </p:txBody>
      </p:sp>
    </p:spTree>
    <p:extLst>
      <p:ext uri="{BB962C8B-B14F-4D97-AF65-F5344CB8AC3E}">
        <p14:creationId xmlns:p14="http://schemas.microsoft.com/office/powerpoint/2010/main" val="183013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Perfect Pitch:</a:t>
            </a:r>
            <a:br>
              <a:rPr lang="en-US" b="1" dirty="0"/>
            </a:br>
            <a:r>
              <a:rPr lang="en-US" b="1" dirty="0"/>
              <a:t>Innate Ability or Developed Skill?</a:t>
            </a:r>
          </a:p>
        </p:txBody>
      </p:sp>
      <p:sp>
        <p:nvSpPr>
          <p:cNvPr id="3" name="Content Placeholder 2"/>
          <p:cNvSpPr>
            <a:spLocks noGrp="1"/>
          </p:cNvSpPr>
          <p:nvPr>
            <p:ph idx="1"/>
          </p:nvPr>
        </p:nvSpPr>
        <p:spPr>
          <a:xfrm>
            <a:off x="750907" y="1952948"/>
            <a:ext cx="10690185" cy="4274232"/>
          </a:xfrm>
        </p:spPr>
        <p:txBody>
          <a:bodyPr>
            <a:normAutofit fontScale="92500" lnSpcReduction="10000"/>
          </a:bodyPr>
          <a:lstStyle/>
          <a:p>
            <a:r>
              <a:rPr lang="en-US" dirty="0"/>
              <a:t>Perfect Pitch</a:t>
            </a:r>
            <a:r>
              <a:rPr lang="en-US" b="1" dirty="0"/>
              <a:t> </a:t>
            </a:r>
            <a:r>
              <a:rPr lang="en-US" dirty="0"/>
              <a:t>is a </a:t>
            </a:r>
            <a:r>
              <a:rPr lang="en-US" b="1" dirty="0"/>
              <a:t>not</a:t>
            </a:r>
            <a:r>
              <a:rPr lang="en-US" dirty="0"/>
              <a:t> </a:t>
            </a:r>
            <a:r>
              <a:rPr lang="en-US" b="1" dirty="0"/>
              <a:t>a gift of innate ability.</a:t>
            </a:r>
          </a:p>
          <a:p>
            <a:r>
              <a:rPr lang="en-US" b="1" dirty="0"/>
              <a:t>The </a:t>
            </a:r>
            <a:r>
              <a:rPr lang="en-US" b="1" u="sng" dirty="0"/>
              <a:t>ability to develop </a:t>
            </a:r>
            <a:r>
              <a:rPr lang="en-US" dirty="0"/>
              <a:t>Perfect Pitch </a:t>
            </a:r>
            <a:r>
              <a:rPr lang="en-US" b="1" u="sng" dirty="0"/>
              <a:t>is the gift</a:t>
            </a:r>
            <a:r>
              <a:rPr lang="en-US" b="1" dirty="0"/>
              <a:t>.</a:t>
            </a:r>
          </a:p>
          <a:p>
            <a:r>
              <a:rPr lang="en-US" dirty="0"/>
              <a:t>Although perfect pitch is </a:t>
            </a:r>
            <a:r>
              <a:rPr lang="en-US" b="1" u="sng" dirty="0"/>
              <a:t>rare</a:t>
            </a:r>
            <a:r>
              <a:rPr lang="en-US" b="1" dirty="0"/>
              <a:t>, </a:t>
            </a:r>
            <a:r>
              <a:rPr lang="en-US" dirty="0"/>
              <a:t>most people </a:t>
            </a:r>
            <a:r>
              <a:rPr lang="en-US" b="1" u="sng" dirty="0"/>
              <a:t>can develop it</a:t>
            </a:r>
            <a:r>
              <a:rPr lang="en-US" b="1" dirty="0"/>
              <a:t>.</a:t>
            </a:r>
          </a:p>
          <a:p>
            <a:r>
              <a:rPr lang="en-US" dirty="0"/>
              <a:t>The</a:t>
            </a:r>
            <a:r>
              <a:rPr lang="en-US" b="1" dirty="0"/>
              <a:t> </a:t>
            </a:r>
            <a:r>
              <a:rPr lang="en-US" b="1" u="sng" dirty="0"/>
              <a:t>catch</a:t>
            </a:r>
            <a:r>
              <a:rPr lang="en-US" b="1" dirty="0"/>
              <a:t> </a:t>
            </a:r>
            <a:r>
              <a:rPr lang="en-US" dirty="0"/>
              <a:t>is that perfect pitch needs to be developed before the age of six.</a:t>
            </a:r>
            <a:r>
              <a:rPr lang="en-US" b="1" dirty="0"/>
              <a:t> “Use it or lose it.”</a:t>
            </a:r>
          </a:p>
          <a:p>
            <a:r>
              <a:rPr lang="en-US" dirty="0"/>
              <a:t>Twenty-four children under six were given training for identifying musical chords by sound. Training was four or five short sessions a day, each lasting only a few minutes. Although it took a few children a year and a half, most mastered the task perfectly in less than a year. In fact, </a:t>
            </a:r>
            <a:r>
              <a:rPr lang="en-US" u="sng" dirty="0"/>
              <a:t>everyone had mastered perfect pitch </a:t>
            </a:r>
            <a:r>
              <a:rPr lang="en-US" dirty="0"/>
              <a:t>in a year and a half.</a:t>
            </a:r>
          </a:p>
          <a:p>
            <a:pPr marL="0" indent="0">
              <a:buNone/>
            </a:pPr>
            <a:r>
              <a:rPr lang="en-US" b="1" dirty="0"/>
              <a:t>  See (Ayako </a:t>
            </a:r>
            <a:r>
              <a:rPr lang="en-US" b="1" dirty="0" err="1"/>
              <a:t>Sakakibara</a:t>
            </a:r>
            <a:r>
              <a:rPr lang="en-US" b="1" dirty="0"/>
              <a:t>, 2014) in </a:t>
            </a:r>
            <a:r>
              <a:rPr lang="en-US" b="1" i="1" dirty="0"/>
              <a:t>Psychology of Music</a:t>
            </a:r>
            <a:r>
              <a:rPr lang="en-US" b="1" dirty="0"/>
              <a:t>. </a:t>
            </a:r>
          </a:p>
          <a:p>
            <a:endParaRPr lang="en-US" b="1" dirty="0"/>
          </a:p>
        </p:txBody>
      </p:sp>
    </p:spTree>
    <p:extLst>
      <p:ext uri="{BB962C8B-B14F-4D97-AF65-F5344CB8AC3E}">
        <p14:creationId xmlns:p14="http://schemas.microsoft.com/office/powerpoint/2010/main" val="1244577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3B23D-C43C-6047-9999-E10E8C0BD22A}"/>
              </a:ext>
            </a:extLst>
          </p:cNvPr>
          <p:cNvSpPr>
            <a:spLocks noGrp="1"/>
          </p:cNvSpPr>
          <p:nvPr>
            <p:ph type="title"/>
          </p:nvPr>
        </p:nvSpPr>
        <p:spPr>
          <a:xfrm>
            <a:off x="838200" y="-74972"/>
            <a:ext cx="10515600" cy="873366"/>
          </a:xfrm>
        </p:spPr>
        <p:txBody>
          <a:bodyPr>
            <a:normAutofit/>
          </a:bodyPr>
          <a:lstStyle/>
          <a:p>
            <a:pPr algn="ctr"/>
            <a:r>
              <a:rPr lang="en-US" sz="3600" b="1" dirty="0"/>
              <a:t>Executive Summary</a:t>
            </a:r>
          </a:p>
        </p:txBody>
      </p:sp>
      <p:sp>
        <p:nvSpPr>
          <p:cNvPr id="3" name="Content Placeholder 2">
            <a:extLst>
              <a:ext uri="{FF2B5EF4-FFF2-40B4-BE49-F238E27FC236}">
                <a16:creationId xmlns:a16="http://schemas.microsoft.com/office/drawing/2014/main" id="{C2A455F3-A6F5-684C-8562-5F8DADBA4435}"/>
              </a:ext>
            </a:extLst>
          </p:cNvPr>
          <p:cNvSpPr>
            <a:spLocks noGrp="1"/>
          </p:cNvSpPr>
          <p:nvPr>
            <p:ph idx="1"/>
          </p:nvPr>
        </p:nvSpPr>
        <p:spPr>
          <a:xfrm>
            <a:off x="242706" y="1142958"/>
            <a:ext cx="11508015" cy="4916648"/>
          </a:xfrm>
        </p:spPr>
        <p:txBody>
          <a:bodyPr>
            <a:normAutofit fontScale="92500" lnSpcReduction="20000"/>
          </a:bodyPr>
          <a:lstStyle/>
          <a:p>
            <a:r>
              <a:rPr lang="en-US" sz="1800" b="1" dirty="0"/>
              <a:t>Repetition </a:t>
            </a:r>
            <a:r>
              <a:rPr lang="en-US" sz="1800" dirty="0"/>
              <a:t>is not effective practice because repeating the same thing over and over again does not promote growth.</a:t>
            </a:r>
          </a:p>
          <a:p>
            <a:pPr marL="0" indent="0">
              <a:buNone/>
            </a:pPr>
            <a:r>
              <a:rPr lang="en-US" sz="1800" dirty="0"/>
              <a:t>	For example, just playing lots of chess leads to little improvement—you level out and stay there.</a:t>
            </a:r>
          </a:p>
          <a:p>
            <a:r>
              <a:rPr lang="en-US" sz="1800" b="1" dirty="0"/>
              <a:t>Naïve Practice-</a:t>
            </a:r>
            <a:r>
              <a:rPr lang="en-US" sz="1800" dirty="0"/>
              <a:t>–just do it, just play, just perform and you will get better—not so much! You reach a level and stay there.</a:t>
            </a:r>
          </a:p>
          <a:p>
            <a:pPr marL="0" indent="0">
              <a:buNone/>
            </a:pPr>
            <a:r>
              <a:rPr lang="en-US" sz="1800" dirty="0"/>
              <a:t>	Mindless repetition is naïve practice.</a:t>
            </a:r>
          </a:p>
          <a:p>
            <a:r>
              <a:rPr lang="en-US" sz="1800" b="1" dirty="0"/>
              <a:t>Purposeful Practice </a:t>
            </a:r>
            <a:r>
              <a:rPr lang="en-US" sz="1800" dirty="0"/>
              <a:t>has the following features:</a:t>
            </a:r>
          </a:p>
          <a:p>
            <a:pPr lvl="2"/>
            <a:r>
              <a:rPr lang="en-US" sz="1800" dirty="0"/>
              <a:t>It has well-defined </a:t>
            </a:r>
            <a:r>
              <a:rPr lang="en-US" sz="1800" u="sng" dirty="0"/>
              <a:t>specific goals</a:t>
            </a:r>
            <a:r>
              <a:rPr lang="en-US" sz="1800" dirty="0"/>
              <a:t>, which focus and guide.</a:t>
            </a:r>
          </a:p>
          <a:p>
            <a:pPr lvl="2"/>
            <a:r>
              <a:rPr lang="en-US" sz="1800" dirty="0"/>
              <a:t>Incremental, </a:t>
            </a:r>
            <a:r>
              <a:rPr lang="en-US" sz="1800" u="sng" dirty="0"/>
              <a:t>specific goals are linked together </a:t>
            </a:r>
            <a:r>
              <a:rPr lang="en-US" sz="1800" dirty="0"/>
              <a:t>to reach longer-term end goals.</a:t>
            </a:r>
          </a:p>
          <a:p>
            <a:pPr lvl="2"/>
            <a:r>
              <a:rPr lang="en-US" sz="1800" u="sng" dirty="0"/>
              <a:t>Goals should be just beyond your comfort zone</a:t>
            </a:r>
            <a:r>
              <a:rPr lang="en-US" sz="1800" dirty="0"/>
              <a:t>; they challenge without discouraging.</a:t>
            </a:r>
          </a:p>
          <a:p>
            <a:pPr lvl="2"/>
            <a:r>
              <a:rPr lang="en-US" sz="1800" u="sng" dirty="0"/>
              <a:t>Feedback is essential </a:t>
            </a:r>
            <a:r>
              <a:rPr lang="en-US" sz="1800" dirty="0"/>
              <a:t>because it identifies shortcomings that need to be overcome (fixed).</a:t>
            </a:r>
          </a:p>
          <a:p>
            <a:pPr lvl="2"/>
            <a:r>
              <a:rPr lang="en-US" sz="1800" dirty="0"/>
              <a:t>It typically requires a </a:t>
            </a:r>
            <a:r>
              <a:rPr lang="en-US" sz="1800" u="sng" dirty="0"/>
              <a:t>cycle of trying and failing and fixing </a:t>
            </a:r>
            <a:r>
              <a:rPr lang="en-US" sz="1800" dirty="0"/>
              <a:t>until shortcomings are conquered.</a:t>
            </a:r>
          </a:p>
          <a:p>
            <a:pPr lvl="2"/>
            <a:r>
              <a:rPr lang="en-US" sz="1800" dirty="0"/>
              <a:t>Trying harder is not enough; it is more often a matter of </a:t>
            </a:r>
            <a:r>
              <a:rPr lang="en-US" sz="1800" u="sng" dirty="0"/>
              <a:t>trying differently</a:t>
            </a:r>
            <a:r>
              <a:rPr lang="en-US" sz="1800" dirty="0"/>
              <a:t>.</a:t>
            </a:r>
          </a:p>
          <a:p>
            <a:pPr lvl="2"/>
            <a:endParaRPr lang="en-US" sz="1800" dirty="0"/>
          </a:p>
          <a:p>
            <a:pPr marL="457200" lvl="1" indent="0">
              <a:buNone/>
            </a:pPr>
            <a:r>
              <a:rPr lang="en-US" sz="1900" dirty="0"/>
              <a:t>In brief, Purposeful Practice means 1) getting yourself out of your comfort zone by 2) focusing on clear goals, 3) having a plan    to achieve the goals, 4) getting feedback to identify shortcomings,5) engaging in a cycle of trying—failing—fixing—and repeating until successful--all the while figuring out a way to stay motivated</a:t>
            </a:r>
            <a:r>
              <a:rPr lang="en-US" sz="1400" dirty="0"/>
              <a:t>.</a:t>
            </a:r>
          </a:p>
          <a:p>
            <a:r>
              <a:rPr lang="en-US" sz="1800" b="1" dirty="0"/>
              <a:t>Deliberate Practice </a:t>
            </a:r>
            <a:r>
              <a:rPr lang="en-US" sz="1800" dirty="0"/>
              <a:t>is purposeful practice in a field that has </a:t>
            </a:r>
            <a:r>
              <a:rPr lang="en-US" sz="1800" u="sng" dirty="0"/>
              <a:t>objective criteria of success </a:t>
            </a:r>
            <a:r>
              <a:rPr lang="en-US" sz="1800" dirty="0"/>
              <a:t>and requires a </a:t>
            </a:r>
            <a:r>
              <a:rPr lang="en-US" sz="1800" u="sng" dirty="0"/>
              <a:t>teacher who can provide activities that that improve performance</a:t>
            </a:r>
            <a:r>
              <a:rPr lang="en-US" sz="1800" dirty="0"/>
              <a:t>. </a:t>
            </a:r>
            <a:endParaRPr lang="en-US" sz="1800" u="sng" dirty="0"/>
          </a:p>
          <a:p>
            <a:pPr marL="0" indent="0">
              <a:buNone/>
            </a:pPr>
            <a:r>
              <a:rPr lang="en-US" sz="1800" dirty="0"/>
              <a:t> 								</a:t>
            </a:r>
          </a:p>
        </p:txBody>
      </p:sp>
    </p:spTree>
    <p:extLst>
      <p:ext uri="{BB962C8B-B14F-4D97-AF65-F5344CB8AC3E}">
        <p14:creationId xmlns:p14="http://schemas.microsoft.com/office/powerpoint/2010/main" val="1932546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7439A1-7FFF-B645-9043-1E6E70650E28}"/>
              </a:ext>
            </a:extLst>
          </p:cNvPr>
          <p:cNvSpPr>
            <a:spLocks noGrp="1"/>
          </p:cNvSpPr>
          <p:nvPr>
            <p:ph idx="1"/>
          </p:nvPr>
        </p:nvSpPr>
        <p:spPr>
          <a:xfrm>
            <a:off x="359959" y="0"/>
            <a:ext cx="11527241" cy="6858000"/>
          </a:xfrm>
        </p:spPr>
        <p:txBody>
          <a:bodyPr/>
          <a:lstStyle/>
          <a:p>
            <a:pPr marL="0" indent="0" algn="ctr">
              <a:buNone/>
            </a:pPr>
            <a:r>
              <a:rPr lang="en-US" sz="3600" dirty="0"/>
              <a:t>Executive Summary </a:t>
            </a:r>
            <a:r>
              <a:rPr lang="en-US" dirty="0"/>
              <a:t>(continued)</a:t>
            </a:r>
          </a:p>
          <a:p>
            <a:pPr marL="0" indent="0">
              <a:buNone/>
            </a:pPr>
            <a:r>
              <a:rPr lang="en-US" sz="1800" b="1" dirty="0"/>
              <a:t>Deliberate Practice </a:t>
            </a:r>
            <a:r>
              <a:rPr lang="en-US" sz="1800" dirty="0"/>
              <a:t>is the most effective practice for improving performance—</a:t>
            </a:r>
            <a:r>
              <a:rPr lang="en-US" sz="1800" b="1" dirty="0"/>
              <a:t>the gold standard</a:t>
            </a:r>
            <a:r>
              <a:rPr lang="en-US" sz="1800" dirty="0"/>
              <a:t>.</a:t>
            </a:r>
          </a:p>
          <a:p>
            <a:pPr lvl="2"/>
            <a:r>
              <a:rPr lang="en-US" sz="1800" dirty="0"/>
              <a:t>It is work not fun.		      </a:t>
            </a:r>
          </a:p>
          <a:p>
            <a:pPr lvl="2"/>
            <a:r>
              <a:rPr lang="en-US" sz="1800" dirty="0"/>
              <a:t>It requires maximal effort.</a:t>
            </a:r>
          </a:p>
          <a:p>
            <a:pPr lvl="2"/>
            <a:r>
              <a:rPr lang="en-US" sz="1800" dirty="0"/>
              <a:t>It builds upon earlier skills.</a:t>
            </a:r>
          </a:p>
          <a:p>
            <a:pPr lvl="2"/>
            <a:r>
              <a:rPr lang="en-US" sz="1800" dirty="0"/>
              <a:t>It requires focus.</a:t>
            </a:r>
          </a:p>
          <a:p>
            <a:pPr lvl="2"/>
            <a:r>
              <a:rPr lang="en-US" sz="1800" dirty="0"/>
              <a:t>It takes place outside your comfort zone.</a:t>
            </a:r>
          </a:p>
          <a:p>
            <a:pPr lvl="2"/>
            <a:r>
              <a:rPr lang="en-US" sz="1800" dirty="0"/>
              <a:t>It produces effective mental representations.</a:t>
            </a:r>
          </a:p>
          <a:p>
            <a:pPr marL="0" indent="0">
              <a:buNone/>
            </a:pPr>
            <a:r>
              <a:rPr lang="en-US" sz="1800" b="1" dirty="0"/>
              <a:t>Mental representation</a:t>
            </a:r>
            <a:r>
              <a:rPr lang="en-US" sz="1800" b="1" i="1" dirty="0"/>
              <a:t> </a:t>
            </a:r>
            <a:r>
              <a:rPr lang="en-US" sz="1800" dirty="0"/>
              <a:t>is</a:t>
            </a:r>
            <a:r>
              <a:rPr lang="en-US" sz="1800" i="1" dirty="0"/>
              <a:t> </a:t>
            </a:r>
            <a:r>
              <a:rPr lang="en-US" sz="1800" u="sng" dirty="0"/>
              <a:t>a mental structure that corresponds to an object, idea, or collection of concrete or abstract information.</a:t>
            </a:r>
          </a:p>
          <a:p>
            <a:pPr marL="0" indent="0">
              <a:buNone/>
            </a:pPr>
            <a:r>
              <a:rPr lang="en-US" sz="1800" b="1" dirty="0"/>
              <a:t>Effective mental representations </a:t>
            </a:r>
            <a:r>
              <a:rPr lang="en-US" sz="1800" dirty="0"/>
              <a:t>are formed by:   </a:t>
            </a:r>
            <a:r>
              <a:rPr lang="en-US" sz="1800" b="1" dirty="0"/>
              <a:t>1) Trying to reproduce what experts do </a:t>
            </a:r>
          </a:p>
          <a:p>
            <a:pPr marL="0" indent="0">
              <a:buNone/>
            </a:pPr>
            <a:r>
              <a:rPr lang="en-US" sz="1800" b="1" dirty="0"/>
              <a:t>					  2) Failing</a:t>
            </a:r>
          </a:p>
          <a:p>
            <a:pPr marL="0" indent="0">
              <a:buNone/>
            </a:pPr>
            <a:r>
              <a:rPr lang="en-US" sz="1800" b="1" dirty="0"/>
              <a:t>					  3) Figuring out the cause of the failure </a:t>
            </a:r>
          </a:p>
          <a:p>
            <a:pPr marL="0" indent="0">
              <a:buNone/>
            </a:pPr>
            <a:r>
              <a:rPr lang="en-US" sz="1800" b="1" dirty="0"/>
              <a:t>					  4) Fixing it and </a:t>
            </a:r>
          </a:p>
          <a:p>
            <a:pPr marL="0" indent="0">
              <a:buNone/>
            </a:pPr>
            <a:r>
              <a:rPr lang="en-US" sz="1800" b="1" dirty="0"/>
              <a:t>					  5) Trying again and again until you succeed.</a:t>
            </a:r>
            <a:endParaRPr lang="en-US" sz="1800" dirty="0"/>
          </a:p>
          <a:p>
            <a:pPr marL="0" indent="0">
              <a:buNone/>
            </a:pPr>
            <a:r>
              <a:rPr lang="en-US" sz="1800" u="sng" dirty="0"/>
              <a:t>Deliberate Practice goes beyond purposeful practice in two ways</a:t>
            </a:r>
            <a:r>
              <a:rPr lang="en-US" sz="1800" dirty="0"/>
              <a:t>:</a:t>
            </a:r>
          </a:p>
          <a:p>
            <a:pPr lvl="2"/>
            <a:r>
              <a:rPr lang="en-US" sz="1800" dirty="0"/>
              <a:t>It requires a field with </a:t>
            </a:r>
            <a:r>
              <a:rPr lang="en-US" sz="1800" b="1" dirty="0"/>
              <a:t>objective criteria of success</a:t>
            </a:r>
            <a:r>
              <a:rPr lang="en-US" sz="1800" dirty="0"/>
              <a:t>.</a:t>
            </a:r>
          </a:p>
          <a:p>
            <a:pPr lvl="2"/>
            <a:r>
              <a:rPr lang="en-US" sz="1800" dirty="0"/>
              <a:t>It requires a </a:t>
            </a:r>
            <a:r>
              <a:rPr lang="en-US" sz="1800" b="1" dirty="0"/>
              <a:t>teacher or coach who can provide practice activities that improve performance</a:t>
            </a:r>
            <a:r>
              <a:rPr lang="en-US" sz="1800" dirty="0"/>
              <a:t>.</a:t>
            </a:r>
          </a:p>
          <a:p>
            <a:pPr marL="0" indent="0">
              <a:buNone/>
            </a:pPr>
            <a:r>
              <a:rPr lang="en-US" sz="1800" u="sng" dirty="0"/>
              <a:t>Deliberate Practice </a:t>
            </a:r>
            <a:r>
              <a:rPr lang="en-US" sz="1800" dirty="0"/>
              <a:t>is purposeful practice that knows </a:t>
            </a:r>
            <a:r>
              <a:rPr lang="en-US" sz="1800" u="sng" dirty="0"/>
              <a:t>where it is going </a:t>
            </a:r>
            <a:r>
              <a:rPr lang="en-US" sz="1800" dirty="0"/>
              <a:t>and </a:t>
            </a:r>
            <a:r>
              <a:rPr lang="en-US" sz="1800" u="sng" dirty="0"/>
              <a:t>how to get there</a:t>
            </a:r>
            <a:r>
              <a:rPr lang="en-US" sz="1800" dirty="0"/>
              <a:t>.</a:t>
            </a:r>
          </a:p>
        </p:txBody>
      </p:sp>
    </p:spTree>
    <p:extLst>
      <p:ext uri="{BB962C8B-B14F-4D97-AF65-F5344CB8AC3E}">
        <p14:creationId xmlns:p14="http://schemas.microsoft.com/office/powerpoint/2010/main" val="2227450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D9A7BE-85BA-0040-9B6A-09AB824A05BD}"/>
              </a:ext>
            </a:extLst>
          </p:cNvPr>
          <p:cNvSpPr>
            <a:spLocks noGrp="1"/>
          </p:cNvSpPr>
          <p:nvPr>
            <p:ph idx="1"/>
          </p:nvPr>
        </p:nvSpPr>
        <p:spPr>
          <a:xfrm>
            <a:off x="150126" y="136478"/>
            <a:ext cx="11717824" cy="6591581"/>
          </a:xfrm>
        </p:spPr>
        <p:txBody>
          <a:bodyPr>
            <a:normAutofit/>
          </a:bodyPr>
          <a:lstStyle/>
          <a:p>
            <a:pPr marL="0" indent="0" algn="ctr">
              <a:buNone/>
            </a:pPr>
            <a:r>
              <a:rPr lang="en-US" sz="3600" dirty="0"/>
              <a:t>Executive Summary </a:t>
            </a:r>
            <a:r>
              <a:rPr lang="en-US" dirty="0"/>
              <a:t>(continued)</a:t>
            </a:r>
            <a:endParaRPr lang="en-US" b="1" dirty="0"/>
          </a:p>
          <a:p>
            <a:pPr marL="0" indent="0" algn="ctr">
              <a:buNone/>
            </a:pPr>
            <a:r>
              <a:rPr lang="en-US" b="1" dirty="0"/>
              <a:t>Principles of Deliberate Practice in Action</a:t>
            </a:r>
          </a:p>
          <a:p>
            <a:pPr marL="0" indent="0" algn="ctr">
              <a:buNone/>
            </a:pPr>
            <a:endParaRPr lang="en-US" b="1" dirty="0"/>
          </a:p>
          <a:p>
            <a:pPr marL="800100" lvl="1" indent="-342900">
              <a:lnSpc>
                <a:spcPct val="100000"/>
              </a:lnSpc>
              <a:spcBef>
                <a:spcPts val="0"/>
              </a:spcBef>
              <a:buFontTx/>
              <a:buAutoNum type="arabicPeriod"/>
              <a:defRPr/>
            </a:pPr>
            <a:r>
              <a:rPr lang="en-US" sz="1800" b="1" u="sng" dirty="0"/>
              <a:t>Find a good teacher</a:t>
            </a:r>
            <a:r>
              <a:rPr lang="en-US" sz="1800" dirty="0"/>
              <a:t>, someone who can give you specific feedback on how to improve. Deliberate practice requires developing a set of effective mental representations. A good teacher can help do that. Deliberate practice is not fun; it is hard work. But once you have the mental representations, you can monitor and correct yourself.</a:t>
            </a:r>
          </a:p>
          <a:p>
            <a:pPr marL="800100" lvl="1" indent="-342900">
              <a:lnSpc>
                <a:spcPct val="100000"/>
              </a:lnSpc>
              <a:spcBef>
                <a:spcPts val="0"/>
              </a:spcBef>
              <a:buFontTx/>
              <a:buAutoNum type="arabicPeriod"/>
              <a:defRPr/>
            </a:pPr>
            <a:r>
              <a:rPr lang="en-US" sz="1800" b="1" u="sng" dirty="0"/>
              <a:t>Learn to engage</a:t>
            </a:r>
            <a:r>
              <a:rPr lang="en-US" sz="1800" dirty="0"/>
              <a:t>, which comes as a benefit of one-to-one instruction. </a:t>
            </a:r>
          </a:p>
          <a:p>
            <a:pPr marL="800100" lvl="1" indent="-342900">
              <a:lnSpc>
                <a:spcPct val="100000"/>
              </a:lnSpc>
              <a:spcBef>
                <a:spcPts val="0"/>
              </a:spcBef>
              <a:buFontTx/>
              <a:buAutoNum type="arabicPeriod"/>
              <a:defRPr/>
            </a:pPr>
            <a:r>
              <a:rPr lang="en-US" sz="1800" b="1" u="sng" dirty="0"/>
              <a:t>Stay engaged</a:t>
            </a:r>
            <a:r>
              <a:rPr lang="en-US" sz="1800" dirty="0"/>
              <a:t>. Engage in purposeful practice, not just repetitious practice. If you relax and your mind wonders, you are not engaged in deliberate practice. Stay focused in your practice.</a:t>
            </a:r>
          </a:p>
          <a:p>
            <a:pPr marL="800100" lvl="1" indent="-342900">
              <a:lnSpc>
                <a:spcPct val="100000"/>
              </a:lnSpc>
              <a:spcBef>
                <a:spcPts val="0"/>
              </a:spcBef>
              <a:buFontTx/>
              <a:buAutoNum type="arabicPeriod"/>
              <a:defRPr/>
            </a:pPr>
            <a:r>
              <a:rPr lang="en-US" sz="1800" b="1" u="sng" dirty="0"/>
              <a:t>Get an expert model </a:t>
            </a:r>
            <a:r>
              <a:rPr lang="en-US" sz="1800" dirty="0"/>
              <a:t>if you don’t have a teacher. For example, if you want to improve your writing. Find a book or article that is well written (e.g., Ben Franklin story). The sample of good writing becomes your model and teacher. Emulate the writing in the article, its logic, structure, and style.</a:t>
            </a:r>
          </a:p>
          <a:p>
            <a:pPr marL="800100" lvl="1" indent="-342900">
              <a:lnSpc>
                <a:spcPct val="100000"/>
              </a:lnSpc>
              <a:spcBef>
                <a:spcPts val="0"/>
              </a:spcBef>
              <a:buAutoNum type="arabicPeriod" startAt="5"/>
              <a:defRPr/>
            </a:pPr>
            <a:r>
              <a:rPr lang="en-US" sz="1800" b="1" u="sng" dirty="0"/>
              <a:t>Practice a skill without a teacher</a:t>
            </a:r>
            <a:r>
              <a:rPr lang="en-US" sz="1800" dirty="0"/>
              <a:t>:  1) </a:t>
            </a:r>
            <a:r>
              <a:rPr lang="en-US" sz="1800" b="1" dirty="0"/>
              <a:t>Focus on goal, 2) Get feedback on your shortcomings, 3) Fix shortcomings.</a:t>
            </a:r>
          </a:p>
          <a:p>
            <a:pPr marL="800100" lvl="1" indent="-342900">
              <a:lnSpc>
                <a:spcPct val="100000"/>
              </a:lnSpc>
              <a:spcBef>
                <a:spcPts val="0"/>
              </a:spcBef>
              <a:buAutoNum type="arabicPeriod" startAt="5"/>
              <a:defRPr/>
            </a:pPr>
            <a:r>
              <a:rPr lang="en-US" sz="1800" b="1" u="sng" dirty="0"/>
              <a:t>Get past plateaus that inevitably develop.</a:t>
            </a:r>
            <a:r>
              <a:rPr lang="en-US" sz="1800" b="1" dirty="0"/>
              <a:t> </a:t>
            </a:r>
            <a:r>
              <a:rPr lang="en-US" sz="1800" dirty="0"/>
              <a:t>Figure out what is holding you back and try something else; try differently, not harder (more of the same).</a:t>
            </a:r>
          </a:p>
          <a:p>
            <a:pPr marL="800100" lvl="1" indent="-342900">
              <a:lnSpc>
                <a:spcPct val="100000"/>
              </a:lnSpc>
              <a:spcBef>
                <a:spcPts val="0"/>
              </a:spcBef>
              <a:buAutoNum type="arabicPeriod" startAt="5"/>
              <a:defRPr/>
            </a:pPr>
            <a:r>
              <a:rPr lang="en-US" sz="1800" b="1" u="sng" dirty="0"/>
              <a:t>Maintain student motivation to improve</a:t>
            </a:r>
            <a:r>
              <a:rPr lang="en-US" sz="1800" b="1" dirty="0"/>
              <a:t>. </a:t>
            </a:r>
            <a:r>
              <a:rPr lang="en-US" sz="2000" dirty="0"/>
              <a:t>Purposeful practice is hard work; in fact, it is hard to keep going even if you keep up your training regiment. Here are a few tips: Limit your practice to 1 hour per day. Turn off your phone and avoid anything else that might interrupt you. Cultivate a belief you can succeed. Enjoy your successes.</a:t>
            </a:r>
            <a:endParaRPr lang="en-US" sz="1800" b="1" dirty="0"/>
          </a:p>
          <a:p>
            <a:pPr marL="457200" lvl="1" indent="0">
              <a:lnSpc>
                <a:spcPct val="100000"/>
              </a:lnSpc>
              <a:spcBef>
                <a:spcPts val="0"/>
              </a:spcBef>
              <a:buNone/>
              <a:defRPr/>
            </a:pPr>
            <a:r>
              <a:rPr lang="en-US" sz="1800" dirty="0"/>
              <a:t> </a:t>
            </a:r>
          </a:p>
          <a:p>
            <a:pPr marL="0" indent="0">
              <a:buNone/>
            </a:pPr>
            <a:endParaRPr lang="en-US" sz="1800" b="1" dirty="0"/>
          </a:p>
        </p:txBody>
      </p:sp>
    </p:spTree>
    <p:extLst>
      <p:ext uri="{BB962C8B-B14F-4D97-AF65-F5344CB8AC3E}">
        <p14:creationId xmlns:p14="http://schemas.microsoft.com/office/powerpoint/2010/main" val="1226795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8367A6-3ADF-D546-91FB-A09088CB3355}"/>
              </a:ext>
            </a:extLst>
          </p:cNvPr>
          <p:cNvSpPr>
            <a:spLocks noGrp="1"/>
          </p:cNvSpPr>
          <p:nvPr>
            <p:ph idx="1"/>
          </p:nvPr>
        </p:nvSpPr>
        <p:spPr>
          <a:xfrm>
            <a:off x="433822" y="174246"/>
            <a:ext cx="11690444" cy="6683754"/>
          </a:xfrm>
        </p:spPr>
        <p:txBody>
          <a:bodyPr>
            <a:normAutofit lnSpcReduction="10000"/>
          </a:bodyPr>
          <a:lstStyle/>
          <a:p>
            <a:pPr marL="0" indent="0" algn="ctr">
              <a:buNone/>
            </a:pPr>
            <a:r>
              <a:rPr lang="en-US" sz="3600" dirty="0"/>
              <a:t>Executive Summary (continued)</a:t>
            </a:r>
          </a:p>
          <a:p>
            <a:pPr marL="0" indent="0" algn="ctr">
              <a:buNone/>
            </a:pPr>
            <a:r>
              <a:rPr lang="en-US" b="1" dirty="0"/>
              <a:t>Application of Deliberate Practice to Teaching</a:t>
            </a:r>
          </a:p>
          <a:p>
            <a:pPr marL="0" indent="0">
              <a:buNone/>
            </a:pPr>
            <a:endParaRPr lang="en-US" sz="1800" dirty="0"/>
          </a:p>
          <a:p>
            <a:pPr marL="0" indent="0">
              <a:buNone/>
            </a:pPr>
            <a:r>
              <a:rPr lang="en-US" sz="1800" dirty="0"/>
              <a:t>Research shows that students that students learn much more effectively when teachers emphasize deliberate practice.</a:t>
            </a:r>
          </a:p>
          <a:p>
            <a:pPr marL="0" indent="0">
              <a:buNone/>
            </a:pPr>
            <a:r>
              <a:rPr lang="en-US" sz="1800" u="sng" dirty="0"/>
              <a:t>Deliberate Practice in education </a:t>
            </a:r>
            <a:r>
              <a:rPr lang="en-US" sz="1800" dirty="0"/>
              <a:t>involves teaching problem-solving skills to understand conceptual relationships; the focus is on concepts not formulas or rules. </a:t>
            </a:r>
          </a:p>
          <a:p>
            <a:pPr marL="0" indent="0">
              <a:buNone/>
            </a:pPr>
            <a:r>
              <a:rPr lang="en-US" sz="1800" b="1" dirty="0"/>
              <a:t>When teaching a skill, break the problem into a series of steps the student can master one at a time, then build from one step to another to master the task. This process depends on building appropriate </a:t>
            </a:r>
            <a:r>
              <a:rPr lang="en-US" sz="1800" b="1" u="sng" dirty="0"/>
              <a:t>mental representations,</a:t>
            </a:r>
            <a:r>
              <a:rPr lang="en-US" sz="1800" b="1" dirty="0"/>
              <a:t> </a:t>
            </a:r>
            <a:r>
              <a:rPr lang="en-US" sz="1800" dirty="0"/>
              <a:t>that is, </a:t>
            </a:r>
            <a:r>
              <a:rPr lang="en-US" sz="1800" u="sng" dirty="0"/>
              <a:t>students must understand what they are doing and how it solves the problem</a:t>
            </a:r>
            <a:r>
              <a:rPr lang="en-US" sz="1800" b="1" dirty="0"/>
              <a:t>.  </a:t>
            </a:r>
          </a:p>
          <a:p>
            <a:pPr marL="0" indent="0">
              <a:buNone/>
            </a:pPr>
            <a:endParaRPr lang="en-US" sz="1800" b="1" dirty="0"/>
          </a:p>
          <a:p>
            <a:pPr marL="0" indent="0">
              <a:buNone/>
            </a:pPr>
            <a:r>
              <a:rPr lang="en-US" sz="1800" b="1" dirty="0"/>
              <a:t>To use deliberate practice in teaching</a:t>
            </a:r>
            <a:r>
              <a:rPr lang="en-US" sz="1800" dirty="0"/>
              <a:t>, consider the following:</a:t>
            </a:r>
          </a:p>
          <a:p>
            <a:pPr marL="342900" indent="-342900">
              <a:buAutoNum type="arabicParenR"/>
            </a:pPr>
            <a:r>
              <a:rPr lang="en-US" sz="1800" b="1" u="sng" dirty="0"/>
              <a:t>Understand what students should learn how to do</a:t>
            </a:r>
            <a:r>
              <a:rPr lang="en-US" sz="1800" dirty="0"/>
              <a:t>—examine how experts do it and the mental representations they use. </a:t>
            </a:r>
          </a:p>
          <a:p>
            <a:pPr marL="342900" indent="-342900">
              <a:buAutoNum type="arabicParenR"/>
            </a:pPr>
            <a:r>
              <a:rPr lang="en-US" sz="1800" b="1" u="sng" dirty="0"/>
              <a:t>Teach the skill so students develop mental representations similar to experts</a:t>
            </a:r>
            <a:r>
              <a:rPr lang="en-US" sz="1800" dirty="0"/>
              <a:t>—which means teaching the skill step by step, with each step designed to keep students just outside their comfort zone but not too far to discourage them.</a:t>
            </a:r>
          </a:p>
          <a:p>
            <a:pPr marL="342900" indent="-342900">
              <a:buAutoNum type="arabicParenR"/>
            </a:pPr>
            <a:r>
              <a:rPr lang="en-US" sz="1800" b="1" u="sng" dirty="0"/>
              <a:t>Give students plenty of feedback</a:t>
            </a:r>
            <a:r>
              <a:rPr lang="en-US" sz="1800" dirty="0"/>
              <a:t>, such that they can identify and </a:t>
            </a:r>
            <a:r>
              <a:rPr lang="en-US" sz="1800"/>
              <a:t>correct the </a:t>
            </a:r>
            <a:r>
              <a:rPr lang="en-US" sz="1800" dirty="0"/>
              <a:t>shortcomings in their performance.</a:t>
            </a:r>
          </a:p>
          <a:p>
            <a:pPr marL="342900" indent="-342900">
              <a:buAutoNum type="arabicParenR"/>
            </a:pPr>
            <a:r>
              <a:rPr lang="en-US" sz="1800" b="1" u="sng" dirty="0"/>
              <a:t>Help students engage in a regular cycle of:  1) Trying, 2) Failing, 3) Getting Feedback, 4) Identifying shortcomings 5) Correcting shortcomings, 6) Trying Again and 7) Repeating the cycle </a:t>
            </a:r>
            <a:r>
              <a:rPr lang="en-US" sz="1800" dirty="0"/>
              <a:t>until they are successful and have built mental representations of success.</a:t>
            </a:r>
          </a:p>
          <a:p>
            <a:pPr marL="342900" indent="-342900">
              <a:buAutoNum type="arabicParenR"/>
            </a:pPr>
            <a:r>
              <a:rPr lang="en-US" sz="1800" b="1" u="sng" dirty="0"/>
              <a:t>Redesign teaching methods using principles of Deliberate Practice</a:t>
            </a:r>
            <a:r>
              <a:rPr lang="en-US" sz="1800" dirty="0"/>
              <a:t>.</a:t>
            </a:r>
          </a:p>
          <a:p>
            <a:pPr marL="0" indent="0">
              <a:buNone/>
            </a:pPr>
            <a:endParaRPr lang="en-US" dirty="0"/>
          </a:p>
        </p:txBody>
      </p:sp>
    </p:spTree>
    <p:extLst>
      <p:ext uri="{BB962C8B-B14F-4D97-AF65-F5344CB8AC3E}">
        <p14:creationId xmlns:p14="http://schemas.microsoft.com/office/powerpoint/2010/main" val="1661112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2006"/>
            <a:ext cx="10515600" cy="1325563"/>
          </a:xfrm>
        </p:spPr>
        <p:txBody>
          <a:bodyPr/>
          <a:lstStyle/>
          <a:p>
            <a:pPr algn="ctr"/>
            <a:r>
              <a:rPr lang="en-US" b="1" dirty="0"/>
              <a:t>              </a:t>
            </a:r>
            <a:r>
              <a:rPr lang="en-US" sz="3600" b="1" dirty="0"/>
              <a:t>The Case of Perfect Pitch</a:t>
            </a:r>
          </a:p>
        </p:txBody>
      </p:sp>
      <p:sp>
        <p:nvSpPr>
          <p:cNvPr id="3" name="Content Placeholder 2"/>
          <p:cNvSpPr>
            <a:spLocks noGrp="1"/>
          </p:cNvSpPr>
          <p:nvPr>
            <p:ph idx="1"/>
          </p:nvPr>
        </p:nvSpPr>
        <p:spPr>
          <a:xfrm>
            <a:off x="838199" y="1478383"/>
            <a:ext cx="10724909" cy="5107611"/>
          </a:xfrm>
        </p:spPr>
        <p:txBody>
          <a:bodyPr>
            <a:normAutofit/>
          </a:bodyPr>
          <a:lstStyle/>
          <a:p>
            <a:pPr marL="0" indent="0">
              <a:buNone/>
            </a:pPr>
            <a:r>
              <a:rPr lang="en-US" sz="2400" dirty="0"/>
              <a:t>In the case of </a:t>
            </a:r>
            <a:r>
              <a:rPr lang="en-US" sz="2400" b="1" dirty="0"/>
              <a:t>perfect pitch</a:t>
            </a:r>
            <a:r>
              <a:rPr lang="en-US" sz="2400" dirty="0"/>
              <a:t>, the necessary adaptability in the brain disappears by the time the child passes six years of age. If the rewiring in the brain has not occurred by about six, it likely will never happen. </a:t>
            </a:r>
            <a:r>
              <a:rPr lang="en-US" sz="2400" u="sng" dirty="0"/>
              <a:t>Use it or lose it</a:t>
            </a:r>
            <a:r>
              <a:rPr lang="en-US" sz="2400" dirty="0"/>
              <a:t>.</a:t>
            </a:r>
          </a:p>
          <a:p>
            <a:pPr marL="0" indent="0">
              <a:buNone/>
            </a:pPr>
            <a:endParaRPr lang="en-US" sz="2400" dirty="0"/>
          </a:p>
          <a:p>
            <a:pPr marL="0" indent="0">
              <a:buNone/>
            </a:pPr>
            <a:r>
              <a:rPr lang="en-US" sz="2400" dirty="0"/>
              <a:t>The </a:t>
            </a:r>
            <a:r>
              <a:rPr lang="en-US" sz="2400" u="sng" dirty="0"/>
              <a:t>brain is most adaptable in the early years</a:t>
            </a:r>
            <a:r>
              <a:rPr lang="en-US" sz="2400" dirty="0"/>
              <a:t>, but even in adulthood, the brain is surprisingly flexible. Those who take advantage of the adaptability of the brain and body are frequently highly successful whether the area is music, art, science, or sport. The earlier the training and practice the better, provided it is the correct training and practice.</a:t>
            </a:r>
          </a:p>
          <a:p>
            <a:pPr marL="0" indent="0">
              <a:buNone/>
            </a:pPr>
            <a:endParaRPr lang="en-US" sz="2400" dirty="0"/>
          </a:p>
          <a:p>
            <a:pPr marL="0" indent="0">
              <a:buNone/>
            </a:pPr>
            <a:r>
              <a:rPr lang="en-US" sz="2400" u="sng" dirty="0"/>
              <a:t>Neither harder training nor more practice is the key to success</a:t>
            </a:r>
            <a:r>
              <a:rPr lang="en-US" sz="2400" dirty="0"/>
              <a:t>; it is the </a:t>
            </a:r>
            <a:r>
              <a:rPr lang="en-US" sz="2400" u="sng" dirty="0"/>
              <a:t>kind of training that count</a:t>
            </a:r>
            <a:r>
              <a:rPr lang="en-US" sz="2400" dirty="0"/>
              <a:t>s; the training must be deliberate. “Just keep working on it” or “work harder or longer” is not useful advice; </a:t>
            </a:r>
            <a:r>
              <a:rPr lang="en-US" sz="2400" b="1" dirty="0"/>
              <a:t>deliberate practice </a:t>
            </a:r>
            <a:r>
              <a:rPr lang="en-US" sz="2400" dirty="0"/>
              <a:t>is critical.</a:t>
            </a:r>
          </a:p>
        </p:txBody>
      </p:sp>
    </p:spTree>
    <p:extLst>
      <p:ext uri="{BB962C8B-B14F-4D97-AF65-F5344CB8AC3E}">
        <p14:creationId xmlns:p14="http://schemas.microsoft.com/office/powerpoint/2010/main" val="506253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060" y="408007"/>
            <a:ext cx="11759879" cy="6270586"/>
          </a:xfrm>
        </p:spPr>
        <p:txBody>
          <a:bodyPr>
            <a:normAutofit fontScale="85000" lnSpcReduction="20000"/>
          </a:bodyPr>
          <a:lstStyle/>
          <a:p>
            <a:pPr marL="0" indent="0" algn="ctr">
              <a:lnSpc>
                <a:spcPct val="100000"/>
              </a:lnSpc>
              <a:spcBef>
                <a:spcPts val="0"/>
              </a:spcBef>
              <a:buNone/>
            </a:pPr>
            <a:r>
              <a:rPr lang="en-US" sz="3800" dirty="0"/>
              <a:t>Practice: Key to Success?</a:t>
            </a:r>
          </a:p>
          <a:p>
            <a:pPr marL="0" indent="0" algn="ctr">
              <a:lnSpc>
                <a:spcPct val="100000"/>
              </a:lnSpc>
              <a:spcBef>
                <a:spcPts val="0"/>
              </a:spcBef>
              <a:buNone/>
            </a:pPr>
            <a:endParaRPr lang="en-US" sz="3800" dirty="0"/>
          </a:p>
          <a:p>
            <a:pPr>
              <a:lnSpc>
                <a:spcPct val="100000"/>
              </a:lnSpc>
              <a:spcBef>
                <a:spcPts val="0"/>
              </a:spcBef>
            </a:pPr>
            <a:r>
              <a:rPr lang="en-US" b="1" u="sng" dirty="0"/>
              <a:t>Effective practice </a:t>
            </a:r>
            <a:r>
              <a:rPr lang="en-US" u="sng" dirty="0"/>
              <a:t>has the same set of principles, regardless of the domain</a:t>
            </a:r>
            <a:r>
              <a:rPr lang="en-US" dirty="0"/>
              <a:t>.</a:t>
            </a:r>
          </a:p>
          <a:p>
            <a:pPr>
              <a:lnSpc>
                <a:spcPct val="100000"/>
              </a:lnSpc>
              <a:spcBef>
                <a:spcPts val="0"/>
              </a:spcBef>
            </a:pPr>
            <a:r>
              <a:rPr lang="en-US" b="1" u="sng" dirty="0"/>
              <a:t>Deliberate Practice </a:t>
            </a:r>
            <a:r>
              <a:rPr lang="en-US" u="sng" dirty="0"/>
              <a:t>is the </a:t>
            </a:r>
            <a:r>
              <a:rPr lang="en-US" b="1" u="sng" dirty="0"/>
              <a:t>Gold Standard </a:t>
            </a:r>
            <a:r>
              <a:rPr lang="en-US" dirty="0"/>
              <a:t>for effective practice.</a:t>
            </a:r>
          </a:p>
          <a:p>
            <a:pPr marL="0" indent="0">
              <a:lnSpc>
                <a:spcPct val="100000"/>
              </a:lnSpc>
              <a:spcBef>
                <a:spcPts val="0"/>
              </a:spcBef>
              <a:buNone/>
            </a:pPr>
            <a:endParaRPr lang="en-US" dirty="0"/>
          </a:p>
          <a:p>
            <a:pPr>
              <a:lnSpc>
                <a:spcPct val="100000"/>
              </a:lnSpc>
              <a:spcBef>
                <a:spcPts val="0"/>
              </a:spcBef>
            </a:pPr>
            <a:r>
              <a:rPr lang="en-US" b="1" u="sng" dirty="0"/>
              <a:t>Usual Practice </a:t>
            </a:r>
            <a:r>
              <a:rPr lang="en-US" b="1" dirty="0"/>
              <a:t>is typical. </a:t>
            </a:r>
          </a:p>
          <a:p>
            <a:pPr lvl="1">
              <a:lnSpc>
                <a:spcPct val="100000"/>
              </a:lnSpc>
              <a:spcBef>
                <a:spcPts val="0"/>
              </a:spcBef>
              <a:buFont typeface="Wingdings" pitchFamily="2" charset="2"/>
              <a:buChar char="ü"/>
            </a:pPr>
            <a:r>
              <a:rPr lang="en-US" u="sng" dirty="0"/>
              <a:t>Get some instruction.</a:t>
            </a:r>
          </a:p>
          <a:p>
            <a:pPr lvl="1">
              <a:lnSpc>
                <a:spcPct val="100000"/>
              </a:lnSpc>
              <a:spcBef>
                <a:spcPts val="0"/>
              </a:spcBef>
              <a:buFont typeface="Wingdings" pitchFamily="2" charset="2"/>
              <a:buChar char="ü"/>
            </a:pPr>
            <a:r>
              <a:rPr lang="en-US" u="sng" dirty="0"/>
              <a:t>Practice the fundamentals </a:t>
            </a:r>
            <a:r>
              <a:rPr lang="en-US" dirty="0"/>
              <a:t>until you are satisfied with your performance. </a:t>
            </a:r>
          </a:p>
          <a:p>
            <a:pPr lvl="1">
              <a:lnSpc>
                <a:spcPct val="100000"/>
              </a:lnSpc>
              <a:spcBef>
                <a:spcPts val="0"/>
              </a:spcBef>
              <a:buFont typeface="Wingdings" pitchFamily="2" charset="2"/>
              <a:buChar char="ü"/>
            </a:pPr>
            <a:r>
              <a:rPr lang="en-US" u="sng" dirty="0"/>
              <a:t>Practice more. Play more or do more </a:t>
            </a:r>
            <a:r>
              <a:rPr lang="en-US" dirty="0"/>
              <a:t>so the performance becomes </a:t>
            </a:r>
            <a:r>
              <a:rPr lang="en-US" u="sng" dirty="0"/>
              <a:t>automatic</a:t>
            </a:r>
            <a:r>
              <a:rPr lang="en-US" dirty="0"/>
              <a:t>. </a:t>
            </a:r>
          </a:p>
          <a:p>
            <a:pPr lvl="1">
              <a:lnSpc>
                <a:spcPct val="100000"/>
              </a:lnSpc>
              <a:spcBef>
                <a:spcPts val="0"/>
              </a:spcBef>
              <a:buFont typeface="Wingdings" pitchFamily="2" charset="2"/>
              <a:buChar char="ü"/>
            </a:pPr>
            <a:r>
              <a:rPr lang="en-US" dirty="0"/>
              <a:t>Find your comfort level when you have </a:t>
            </a:r>
            <a:r>
              <a:rPr lang="en-US" u="sng" dirty="0"/>
              <a:t>mastered the basics</a:t>
            </a:r>
            <a:r>
              <a:rPr lang="en-US" dirty="0"/>
              <a:t>.</a:t>
            </a:r>
          </a:p>
          <a:p>
            <a:pPr marL="457200" lvl="1" indent="0">
              <a:lnSpc>
                <a:spcPct val="100000"/>
              </a:lnSpc>
              <a:spcBef>
                <a:spcPts val="0"/>
              </a:spcBef>
              <a:buNone/>
            </a:pPr>
            <a:endParaRPr lang="en-US" dirty="0"/>
          </a:p>
          <a:p>
            <a:pPr marL="0" indent="0">
              <a:lnSpc>
                <a:spcPct val="100000"/>
              </a:lnSpc>
              <a:spcBef>
                <a:spcPts val="0"/>
              </a:spcBef>
              <a:buNone/>
            </a:pPr>
            <a:r>
              <a:rPr lang="en-US" dirty="0"/>
              <a:t>Example: Consider </a:t>
            </a:r>
            <a:r>
              <a:rPr lang="en-US" u="sng" dirty="0"/>
              <a:t>writing a descriptive paragraph</a:t>
            </a:r>
            <a:r>
              <a:rPr lang="en-US" dirty="0"/>
              <a:t>.</a:t>
            </a:r>
          </a:p>
          <a:p>
            <a:pPr lvl="1">
              <a:lnSpc>
                <a:spcPct val="100000"/>
              </a:lnSpc>
              <a:spcBef>
                <a:spcPts val="0"/>
              </a:spcBef>
              <a:buFont typeface="Wingdings" pitchFamily="2" charset="2"/>
              <a:buChar char="ü"/>
            </a:pPr>
            <a:r>
              <a:rPr lang="en-US" u="sng" dirty="0"/>
              <a:t>Start with a general idea </a:t>
            </a:r>
            <a:r>
              <a:rPr lang="en-US" dirty="0"/>
              <a:t>of the task. </a:t>
            </a:r>
          </a:p>
          <a:p>
            <a:pPr lvl="1">
              <a:lnSpc>
                <a:spcPct val="100000"/>
              </a:lnSpc>
              <a:spcBef>
                <a:spcPts val="0"/>
              </a:spcBef>
              <a:buFont typeface="Wingdings" pitchFamily="2" charset="2"/>
              <a:buChar char="ü"/>
            </a:pPr>
            <a:r>
              <a:rPr lang="en-US" u="sng" dirty="0"/>
              <a:t>Get some instruction </a:t>
            </a:r>
            <a:r>
              <a:rPr lang="en-US" dirty="0"/>
              <a:t>from a coach, teacher, or book. </a:t>
            </a:r>
          </a:p>
          <a:p>
            <a:pPr lvl="1">
              <a:lnSpc>
                <a:spcPct val="100000"/>
              </a:lnSpc>
              <a:spcBef>
                <a:spcPts val="0"/>
              </a:spcBef>
              <a:buFont typeface="Wingdings" pitchFamily="2" charset="2"/>
              <a:buChar char="ü"/>
            </a:pPr>
            <a:r>
              <a:rPr lang="en-US" u="sng" dirty="0"/>
              <a:t>Practice until you reach an acceptable level.</a:t>
            </a:r>
            <a:r>
              <a:rPr lang="en-US" dirty="0"/>
              <a:t> </a:t>
            </a:r>
          </a:p>
          <a:p>
            <a:pPr lvl="1">
              <a:lnSpc>
                <a:spcPct val="100000"/>
              </a:lnSpc>
              <a:spcBef>
                <a:spcPts val="0"/>
              </a:spcBef>
              <a:buFont typeface="Wingdings" pitchFamily="2" charset="2"/>
              <a:buChar char="ü"/>
            </a:pPr>
            <a:r>
              <a:rPr lang="en-US" u="sng" dirty="0"/>
              <a:t>Finally, let it become automat</a:t>
            </a:r>
            <a:r>
              <a:rPr lang="en-US" dirty="0"/>
              <a:t>ic. There is </a:t>
            </a:r>
            <a:r>
              <a:rPr lang="en-US" u="sng" dirty="0"/>
              <a:t>nothing wrong with this process.</a:t>
            </a:r>
          </a:p>
          <a:p>
            <a:pPr marL="457200" lvl="1" indent="0">
              <a:lnSpc>
                <a:spcPct val="100000"/>
              </a:lnSpc>
              <a:spcBef>
                <a:spcPts val="0"/>
              </a:spcBef>
              <a:buNone/>
            </a:pPr>
            <a:endParaRPr lang="en-US" dirty="0"/>
          </a:p>
          <a:p>
            <a:pPr marL="0" indent="0">
              <a:lnSpc>
                <a:spcPct val="100000"/>
              </a:lnSpc>
              <a:spcBef>
                <a:spcPts val="0"/>
              </a:spcBef>
              <a:buNone/>
            </a:pPr>
            <a:r>
              <a:rPr lang="en-US" sz="2600" i="1" dirty="0"/>
              <a:t>But remember, once you reach an acceptable level, your performance levels off, you maintain your level even with repetition; in fact, once you reach your level of acceptability and automaticity sets in, additional years of practice don’t lead to growth.</a:t>
            </a:r>
          </a:p>
          <a:p>
            <a:pPr marL="0" indent="0">
              <a:lnSpc>
                <a:spcPct val="100000"/>
              </a:lnSpc>
              <a:spcBef>
                <a:spcPts val="0"/>
              </a:spcBef>
              <a:buNone/>
            </a:pPr>
            <a:endParaRPr lang="en-US" sz="2600" i="1" dirty="0"/>
          </a:p>
          <a:p>
            <a:pPr marL="0" indent="0">
              <a:lnSpc>
                <a:spcPct val="100000"/>
              </a:lnSpc>
              <a:spcBef>
                <a:spcPts val="0"/>
              </a:spcBef>
              <a:buNone/>
            </a:pPr>
            <a:r>
              <a:rPr lang="en-US" sz="2400" b="1" i="1" dirty="0"/>
              <a:t>Usual practice </a:t>
            </a:r>
            <a:r>
              <a:rPr lang="en-US" sz="2400" i="1" dirty="0"/>
              <a:t>quickly becomes </a:t>
            </a:r>
            <a:r>
              <a:rPr lang="en-US" sz="2400" b="1" i="1" u="sng" dirty="0"/>
              <a:t>Naïve Practice-</a:t>
            </a:r>
            <a:r>
              <a:rPr lang="en-US" sz="2400" b="1" i="1" dirty="0"/>
              <a:t>-</a:t>
            </a:r>
            <a:r>
              <a:rPr lang="en-US" sz="2400" dirty="0"/>
              <a:t>Just do it, just play, just perform</a:t>
            </a:r>
            <a:r>
              <a:rPr lang="en-US" sz="2400" i="1" dirty="0"/>
              <a:t>-you will get better—not really!</a:t>
            </a:r>
          </a:p>
          <a:p>
            <a:pPr>
              <a:lnSpc>
                <a:spcPct val="100000"/>
              </a:lnSpc>
              <a:spcBef>
                <a:spcPts val="0"/>
              </a:spcBef>
            </a:pPr>
            <a:endParaRPr lang="en-US" dirty="0"/>
          </a:p>
        </p:txBody>
      </p:sp>
    </p:spTree>
    <p:extLst>
      <p:ext uri="{BB962C8B-B14F-4D97-AF65-F5344CB8AC3E}">
        <p14:creationId xmlns:p14="http://schemas.microsoft.com/office/powerpoint/2010/main" val="1932073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6416298" y="6168325"/>
            <a:ext cx="697424" cy="1549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7113722" y="4959458"/>
            <a:ext cx="0" cy="1224366"/>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id="{931260A9-0F41-F341-BEB7-3E6D49EECAAF}"/>
              </a:ext>
            </a:extLst>
          </p:cNvPr>
          <p:cNvSpPr>
            <a:spLocks noGrp="1"/>
          </p:cNvSpPr>
          <p:nvPr>
            <p:ph idx="1"/>
          </p:nvPr>
        </p:nvSpPr>
        <p:spPr>
          <a:xfrm>
            <a:off x="606706" y="471387"/>
            <a:ext cx="11245770" cy="5975712"/>
          </a:xfrm>
        </p:spPr>
        <p:txBody>
          <a:bodyPr>
            <a:normAutofit lnSpcReduction="10000"/>
          </a:bodyPr>
          <a:lstStyle/>
          <a:p>
            <a:pPr marL="0" indent="0" algn="ctr">
              <a:buNone/>
            </a:pPr>
            <a:r>
              <a:rPr lang="en-US" sz="3600" dirty="0"/>
              <a:t>Purposeful Practice</a:t>
            </a:r>
          </a:p>
          <a:p>
            <a:pPr marL="0" indent="0">
              <a:buNone/>
            </a:pPr>
            <a:endParaRPr lang="en-US" sz="3600" dirty="0"/>
          </a:p>
          <a:p>
            <a:pPr marL="0" indent="0">
              <a:buNone/>
            </a:pPr>
            <a:r>
              <a:rPr lang="en-US" b="1" dirty="0"/>
              <a:t>Purposeful practice </a:t>
            </a:r>
            <a:r>
              <a:rPr lang="en-US" dirty="0"/>
              <a:t>is the first step in deliberate practice.</a:t>
            </a:r>
          </a:p>
          <a:p>
            <a:pPr lvl="1"/>
            <a:r>
              <a:rPr lang="en-US" dirty="0"/>
              <a:t>Define </a:t>
            </a:r>
            <a:r>
              <a:rPr lang="en-US" b="1" dirty="0"/>
              <a:t>specific goals</a:t>
            </a:r>
            <a:r>
              <a:rPr lang="en-US" dirty="0"/>
              <a:t>.</a:t>
            </a:r>
          </a:p>
          <a:p>
            <a:pPr lvl="1"/>
            <a:r>
              <a:rPr lang="en-US" dirty="0"/>
              <a:t>Put together a set of smaller, </a:t>
            </a:r>
            <a:r>
              <a:rPr lang="en-US" b="1" dirty="0"/>
              <a:t>incremental goals to reach longer-terms goals</a:t>
            </a:r>
            <a:r>
              <a:rPr lang="en-US" dirty="0"/>
              <a:t>.</a:t>
            </a:r>
          </a:p>
          <a:p>
            <a:pPr lvl="1"/>
            <a:r>
              <a:rPr lang="en-US" b="1" dirty="0"/>
              <a:t>Focus</a:t>
            </a:r>
            <a:r>
              <a:rPr lang="en-US" dirty="0"/>
              <a:t> on practice—gives direction.</a:t>
            </a:r>
          </a:p>
          <a:p>
            <a:pPr lvl="1"/>
            <a:r>
              <a:rPr lang="en-US" dirty="0"/>
              <a:t>Provide </a:t>
            </a:r>
            <a:r>
              <a:rPr lang="en-US" b="1" dirty="0"/>
              <a:t>useful feedback</a:t>
            </a:r>
            <a:r>
              <a:rPr lang="en-US" dirty="0"/>
              <a:t>—identifies shortcomings.</a:t>
            </a:r>
          </a:p>
          <a:p>
            <a:pPr lvl="1"/>
            <a:r>
              <a:rPr lang="en-US" b="1" dirty="0"/>
              <a:t>Challenge yourself by pushing beyond your comfort zone-</a:t>
            </a:r>
            <a:r>
              <a:rPr lang="en-US" dirty="0"/>
              <a:t>-a must to improve.</a:t>
            </a:r>
          </a:p>
          <a:p>
            <a:pPr lvl="1"/>
            <a:r>
              <a:rPr lang="en-US" b="1" dirty="0"/>
              <a:t>Go beyond </a:t>
            </a:r>
            <a:r>
              <a:rPr lang="en-US" dirty="0"/>
              <a:t>“trying harder.” </a:t>
            </a:r>
            <a:r>
              <a:rPr lang="en-US" b="1" dirty="0"/>
              <a:t>Trying harder is not enough</a:t>
            </a:r>
            <a:r>
              <a:rPr lang="en-US" dirty="0"/>
              <a:t>. Pushing yourself to the limit is not enough if continued growth is the goal.</a:t>
            </a:r>
          </a:p>
          <a:p>
            <a:pPr lvl="1"/>
            <a:r>
              <a:rPr lang="en-US" dirty="0"/>
              <a:t>T</a:t>
            </a:r>
            <a:r>
              <a:rPr lang="en-US" b="1" dirty="0"/>
              <a:t>ry differently, not harder</a:t>
            </a:r>
            <a:r>
              <a:rPr lang="en-US" dirty="0"/>
              <a:t>.</a:t>
            </a:r>
          </a:p>
          <a:p>
            <a:pPr marL="457200" lvl="1" indent="0">
              <a:buNone/>
            </a:pPr>
            <a:endParaRPr lang="en-US" dirty="0"/>
          </a:p>
          <a:p>
            <a:pPr marL="0" indent="0">
              <a:buNone/>
            </a:pPr>
            <a:r>
              <a:rPr lang="en-US" b="1" dirty="0"/>
              <a:t>In sum, purposeful practice means get yourself out of your comfort zone, but do it in a focused way, with clear goals, a plan to achieve those goals, a way to monitor your progress, and figure out a way to stay motivated.</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48377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2208" y="659753"/>
            <a:ext cx="10720569" cy="4267143"/>
          </a:xfrm>
        </p:spPr>
        <p:txBody>
          <a:bodyPr>
            <a:normAutofit/>
          </a:bodyPr>
          <a:lstStyle/>
          <a:p>
            <a:pPr marL="0" indent="0">
              <a:lnSpc>
                <a:spcPct val="1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5" name="TextBox 4">
            <a:extLst>
              <a:ext uri="{FF2B5EF4-FFF2-40B4-BE49-F238E27FC236}">
                <a16:creationId xmlns:a16="http://schemas.microsoft.com/office/drawing/2014/main" id="{8DF0FF2D-A760-0E41-B887-390866DAE957}"/>
              </a:ext>
            </a:extLst>
          </p:cNvPr>
          <p:cNvSpPr txBox="1"/>
          <p:nvPr/>
        </p:nvSpPr>
        <p:spPr>
          <a:xfrm flipH="1">
            <a:off x="552208" y="474560"/>
            <a:ext cx="11450738" cy="10433625"/>
          </a:xfrm>
          <a:prstGeom prst="rect">
            <a:avLst/>
          </a:prstGeom>
          <a:noFill/>
        </p:spPr>
        <p:txBody>
          <a:bodyPr wrap="square" rtlCol="0">
            <a:spAutoFit/>
          </a:bodyPr>
          <a:lstStyle/>
          <a:p>
            <a:pPr algn="ctr"/>
            <a:r>
              <a:rPr lang="en-US" sz="3200" dirty="0"/>
              <a:t>Deliberate Practice</a:t>
            </a:r>
          </a:p>
          <a:p>
            <a:endParaRPr lang="en-US" sz="2400" dirty="0"/>
          </a:p>
          <a:p>
            <a:r>
              <a:rPr lang="en-US" sz="2400" dirty="0"/>
              <a:t>The principles of deliberate practice provide the best route for effective practice.</a:t>
            </a:r>
          </a:p>
          <a:p>
            <a:pPr marL="342900" indent="-342900">
              <a:buFont typeface="Arial" panose="020B0604020202020204" pitchFamily="34" charset="0"/>
              <a:buChar char="•"/>
            </a:pPr>
            <a:r>
              <a:rPr lang="en-US" sz="2400" b="1" dirty="0"/>
              <a:t>Deliberate Practice </a:t>
            </a:r>
            <a:r>
              <a:rPr lang="en-US" sz="2400" dirty="0"/>
              <a:t>goes </a:t>
            </a:r>
            <a:r>
              <a:rPr lang="en-US" sz="2400" u="sng" dirty="0"/>
              <a:t>beyond Purposeful Practice</a:t>
            </a:r>
            <a:r>
              <a:rPr lang="en-US" sz="2400" dirty="0"/>
              <a:t>.</a:t>
            </a:r>
          </a:p>
          <a:p>
            <a:pPr marL="342900" indent="-342900">
              <a:buFont typeface="Arial" panose="020B0604020202020204" pitchFamily="34" charset="0"/>
              <a:buChar char="•"/>
            </a:pPr>
            <a:r>
              <a:rPr lang="en-US" sz="2400" b="1" dirty="0"/>
              <a:t>Deliberate Practice</a:t>
            </a:r>
            <a:r>
              <a:rPr lang="en-US" sz="2400" dirty="0"/>
              <a:t> goes </a:t>
            </a:r>
            <a:r>
              <a:rPr lang="en-US" sz="2400" u="sng" dirty="0"/>
              <a:t>beyond focusing</a:t>
            </a:r>
          </a:p>
          <a:p>
            <a:pPr marL="342900" indent="-342900">
              <a:buFont typeface="Arial" panose="020B0604020202020204" pitchFamily="34" charset="0"/>
              <a:buChar char="•"/>
            </a:pPr>
            <a:r>
              <a:rPr lang="en-US" sz="2400" b="1" dirty="0"/>
              <a:t>Deliberate Practice </a:t>
            </a:r>
            <a:r>
              <a:rPr lang="en-US" sz="2400" dirty="0"/>
              <a:t>goes </a:t>
            </a:r>
            <a:r>
              <a:rPr lang="en-US" sz="2400" u="sng" dirty="0"/>
              <a:t>beyond pushing outside </a:t>
            </a:r>
            <a:r>
              <a:rPr lang="en-US" sz="2400" u="sng" dirty="0" err="1"/>
              <a:t>youy</a:t>
            </a:r>
            <a:r>
              <a:rPr lang="en-US" sz="2400" u="sng" dirty="0"/>
              <a:t> comfort zone</a:t>
            </a:r>
            <a:r>
              <a:rPr lang="en-US" sz="2400" dirty="0"/>
              <a:t>.</a:t>
            </a:r>
          </a:p>
          <a:p>
            <a:pPr marL="342900" indent="-342900">
              <a:buFont typeface="Arial" panose="020B0604020202020204" pitchFamily="34" charset="0"/>
              <a:buChar char="•"/>
            </a:pPr>
            <a:r>
              <a:rPr lang="en-US" sz="2400" b="1" dirty="0"/>
              <a:t>Deliberate Practice </a:t>
            </a:r>
            <a:r>
              <a:rPr lang="en-US" sz="2400" dirty="0"/>
              <a:t>is not much fun but rather it is </a:t>
            </a:r>
            <a:r>
              <a:rPr lang="en-US" sz="2400" u="sng" dirty="0"/>
              <a:t>hard work</a:t>
            </a:r>
            <a:r>
              <a:rPr lang="en-US" sz="2400" dirty="0"/>
              <a:t>.</a:t>
            </a:r>
          </a:p>
          <a:p>
            <a:pPr marL="342900" indent="-342900">
              <a:buFont typeface="Arial" panose="020B0604020202020204" pitchFamily="34" charset="0"/>
              <a:buChar char="•"/>
            </a:pPr>
            <a:r>
              <a:rPr lang="en-US" sz="2400" b="1" dirty="0"/>
              <a:t>Deliberate Practice </a:t>
            </a:r>
            <a:r>
              <a:rPr lang="en-US" sz="2400" dirty="0"/>
              <a:t>is the </a:t>
            </a:r>
            <a:r>
              <a:rPr lang="en-US" sz="2400" u="sng" dirty="0"/>
              <a:t>gold standard or ideal </a:t>
            </a:r>
            <a:r>
              <a:rPr lang="en-US" sz="2400" dirty="0"/>
              <a:t>to anyone learning a skill.</a:t>
            </a:r>
          </a:p>
          <a:p>
            <a:endParaRPr lang="en-US" sz="2400" dirty="0"/>
          </a:p>
          <a:p>
            <a:r>
              <a:rPr lang="en-US" sz="2400" dirty="0"/>
              <a:t>Fields most susceptible to deliberate practice have following characteristics:</a:t>
            </a:r>
          </a:p>
          <a:p>
            <a:pPr marL="800100" lvl="1" indent="-342900">
              <a:buFont typeface="Arial" panose="020B0604020202020204" pitchFamily="34" charset="0"/>
              <a:buChar char="•"/>
            </a:pPr>
            <a:r>
              <a:rPr lang="en-US" sz="2400" dirty="0"/>
              <a:t>They have objective ways to measure performance.</a:t>
            </a:r>
          </a:p>
          <a:p>
            <a:pPr marL="800100" lvl="1" indent="-342900">
              <a:buFont typeface="Arial" panose="020B0604020202020204" pitchFamily="34" charset="0"/>
              <a:buChar char="•"/>
            </a:pPr>
            <a:r>
              <a:rPr lang="en-US" sz="2400" dirty="0"/>
              <a:t>They are competitive fields that provide incentives to practice and improve.</a:t>
            </a:r>
          </a:p>
          <a:p>
            <a:pPr marL="800100" lvl="1" indent="-342900">
              <a:buFont typeface="Arial" panose="020B0604020202020204" pitchFamily="34" charset="0"/>
              <a:buChar char="•"/>
            </a:pPr>
            <a:r>
              <a:rPr lang="en-US" sz="2400" dirty="0"/>
              <a:t>They are well-established fields.</a:t>
            </a:r>
          </a:p>
          <a:p>
            <a:pPr marL="800100" lvl="1" indent="-342900">
              <a:buFont typeface="Arial" panose="020B0604020202020204" pitchFamily="34" charset="0"/>
              <a:buChar char="•"/>
            </a:pPr>
            <a:r>
              <a:rPr lang="en-US" sz="2400" dirty="0"/>
              <a:t>They have a subset of performers who serve as teachers or coaches who have developed sophisticated training procedures to improve skills over time.</a:t>
            </a:r>
          </a:p>
          <a:p>
            <a:r>
              <a:rPr lang="en-US" sz="2400" u="sng" dirty="0"/>
              <a:t>Expertise requires thousands of hours </a:t>
            </a:r>
            <a:r>
              <a:rPr lang="en-US" sz="2400" dirty="0"/>
              <a:t>of deliberate practice; nobody develops extraordinary skill without a tremendous amount of practice.</a:t>
            </a:r>
            <a:endParaRPr lang="en-US" sz="3200" dirty="0"/>
          </a:p>
          <a:p>
            <a:endParaRPr lang="en-US" sz="3200" dirty="0"/>
          </a:p>
          <a:p>
            <a:endParaRPr lang="en-US" sz="3200" dirty="0"/>
          </a:p>
          <a:p>
            <a:endParaRPr lang="en-US" sz="3200" dirty="0"/>
          </a:p>
          <a:p>
            <a:endParaRPr lang="en-US" sz="3200" dirty="0"/>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206370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310" y="174602"/>
            <a:ext cx="10625380" cy="5944488"/>
          </a:xfrm>
        </p:spPr>
        <p:txBody>
          <a:bodyPr/>
          <a:lstStyle/>
          <a:p>
            <a:pPr marL="0" indent="0">
              <a:lnSpc>
                <a:spcPct val="100000"/>
              </a:lnSpc>
              <a:spcBef>
                <a:spcPts val="0"/>
              </a:spcBef>
              <a:buNone/>
            </a:pPr>
            <a:endParaRPr lang="en-US" dirty="0"/>
          </a:p>
          <a:p>
            <a:pPr marL="0" indent="0">
              <a:lnSpc>
                <a:spcPct val="1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TextBox 3">
            <a:extLst>
              <a:ext uri="{FF2B5EF4-FFF2-40B4-BE49-F238E27FC236}">
                <a16:creationId xmlns:a16="http://schemas.microsoft.com/office/drawing/2014/main" id="{3B58923C-329D-BE4A-AC92-0C64FD67676B}"/>
              </a:ext>
            </a:extLst>
          </p:cNvPr>
          <p:cNvSpPr txBox="1"/>
          <p:nvPr/>
        </p:nvSpPr>
        <p:spPr>
          <a:xfrm>
            <a:off x="590308" y="659757"/>
            <a:ext cx="11100121" cy="4832092"/>
          </a:xfrm>
          <a:prstGeom prst="rect">
            <a:avLst/>
          </a:prstGeom>
          <a:noFill/>
        </p:spPr>
        <p:txBody>
          <a:bodyPr wrap="square" rtlCol="0">
            <a:spAutoFit/>
          </a:bodyPr>
          <a:lstStyle/>
          <a:p>
            <a:pPr algn="ctr"/>
            <a:r>
              <a:rPr lang="en-US" sz="2800" dirty="0"/>
              <a:t>The </a:t>
            </a:r>
            <a:r>
              <a:rPr lang="en-US" sz="3200" dirty="0"/>
              <a:t>Principles</a:t>
            </a:r>
            <a:r>
              <a:rPr lang="en-US" sz="2800" dirty="0"/>
              <a:t> of Deliberate Practice</a:t>
            </a:r>
          </a:p>
          <a:p>
            <a:pPr algn="ctr"/>
            <a:endParaRPr lang="en-US" sz="2800" dirty="0"/>
          </a:p>
          <a:p>
            <a:pPr algn="ctr"/>
            <a:endParaRPr lang="en-US" sz="2800" dirty="0"/>
          </a:p>
          <a:p>
            <a:r>
              <a:rPr lang="en-US" sz="2000" b="1" dirty="0"/>
              <a:t>Deliberate Practice </a:t>
            </a:r>
            <a:r>
              <a:rPr lang="en-US" sz="2000" dirty="0"/>
              <a:t>is differentiated from Purposeful Practice in two ways:</a:t>
            </a:r>
          </a:p>
          <a:p>
            <a:endParaRPr lang="en-US" sz="2000" dirty="0"/>
          </a:p>
          <a:p>
            <a:pPr marL="914400" lvl="1" indent="-457200">
              <a:buAutoNum type="arabicPeriod"/>
            </a:pPr>
            <a:r>
              <a:rPr lang="en-US" sz="2000" dirty="0"/>
              <a:t>Deliberate Practice requires a field that is well developed with </a:t>
            </a:r>
            <a:r>
              <a:rPr lang="en-US" sz="2000" u="sng" dirty="0"/>
              <a:t>objective criteria of success</a:t>
            </a:r>
            <a:r>
              <a:rPr lang="en-US" sz="2000" dirty="0"/>
              <a:t>.</a:t>
            </a:r>
          </a:p>
          <a:p>
            <a:pPr marL="914400" lvl="1" indent="-457200">
              <a:buAutoNum type="arabicPeriod"/>
            </a:pPr>
            <a:r>
              <a:rPr lang="en-US" sz="2000" dirty="0"/>
              <a:t>Deliberate Practice requires a </a:t>
            </a:r>
            <a:r>
              <a:rPr lang="en-US" sz="2000" u="sng" dirty="0"/>
              <a:t>teacher who can provide practice activities </a:t>
            </a:r>
            <a:r>
              <a:rPr lang="en-US" sz="2000" dirty="0"/>
              <a:t>that improve performance.</a:t>
            </a:r>
          </a:p>
          <a:p>
            <a:pPr lvl="1"/>
            <a:endParaRPr lang="en-US" sz="2000" dirty="0"/>
          </a:p>
          <a:p>
            <a:r>
              <a:rPr lang="en-US" sz="2000" b="1" dirty="0"/>
              <a:t>Deliberate Practice </a:t>
            </a:r>
            <a:r>
              <a:rPr lang="en-US" sz="2000" dirty="0"/>
              <a:t>is purposeful and informed; it is informed and guided by the best performers’ accomplishments and by an understanding of what these expert performers do to excel.</a:t>
            </a:r>
          </a:p>
          <a:p>
            <a:endParaRPr lang="en-US" sz="2000" dirty="0"/>
          </a:p>
          <a:p>
            <a:r>
              <a:rPr lang="en-US" sz="2000" b="1" dirty="0"/>
              <a:t>Deliberate Practice </a:t>
            </a:r>
            <a:r>
              <a:rPr lang="en-US" sz="2000" dirty="0"/>
              <a:t>is purposeful practice that 1) </a:t>
            </a:r>
            <a:r>
              <a:rPr lang="en-US" sz="2000" u="sng" dirty="0"/>
              <a:t>knows where it is going </a:t>
            </a:r>
            <a:r>
              <a:rPr lang="en-US" sz="2000" dirty="0"/>
              <a:t>and 2) </a:t>
            </a:r>
            <a:r>
              <a:rPr lang="en-US" sz="2000" u="sng" dirty="0"/>
              <a:t>how to get there</a:t>
            </a:r>
            <a:r>
              <a:rPr lang="en-US" sz="2000" dirty="0"/>
              <a:t>.</a:t>
            </a:r>
          </a:p>
          <a:p>
            <a:endParaRPr lang="en-US" sz="2000" dirty="0"/>
          </a:p>
        </p:txBody>
      </p:sp>
    </p:spTree>
    <p:extLst>
      <p:ext uri="{BB962C8B-B14F-4D97-AF65-F5344CB8AC3E}">
        <p14:creationId xmlns:p14="http://schemas.microsoft.com/office/powerpoint/2010/main" val="98199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0909D-CC96-A24A-8C5D-DC78E938A099}"/>
              </a:ext>
            </a:extLst>
          </p:cNvPr>
          <p:cNvSpPr>
            <a:spLocks noGrp="1"/>
          </p:cNvSpPr>
          <p:nvPr>
            <p:ph type="title"/>
          </p:nvPr>
        </p:nvSpPr>
        <p:spPr/>
        <p:txBody>
          <a:bodyPr>
            <a:normAutofit/>
          </a:bodyPr>
          <a:lstStyle/>
          <a:p>
            <a:pPr algn="ctr"/>
            <a:r>
              <a:rPr lang="en-US" sz="2800" b="1" dirty="0">
                <a:latin typeface="+mn-lt"/>
              </a:rPr>
              <a:t>The </a:t>
            </a:r>
            <a:r>
              <a:rPr lang="en-US" sz="3200" b="1" dirty="0">
                <a:latin typeface="+mn-lt"/>
              </a:rPr>
              <a:t>Ten-Thousand-Hour</a:t>
            </a:r>
            <a:r>
              <a:rPr lang="en-US" sz="2800" b="1" dirty="0">
                <a:latin typeface="+mn-lt"/>
              </a:rPr>
              <a:t> Rule</a:t>
            </a:r>
          </a:p>
        </p:txBody>
      </p:sp>
      <p:sp>
        <p:nvSpPr>
          <p:cNvPr id="3" name="Content Placeholder 2">
            <a:extLst>
              <a:ext uri="{FF2B5EF4-FFF2-40B4-BE49-F238E27FC236}">
                <a16:creationId xmlns:a16="http://schemas.microsoft.com/office/drawing/2014/main" id="{D1EC9D92-FE15-FC4E-BF22-8853F95F0588}"/>
              </a:ext>
            </a:extLst>
          </p:cNvPr>
          <p:cNvSpPr>
            <a:spLocks noGrp="1"/>
          </p:cNvSpPr>
          <p:nvPr>
            <p:ph idx="1"/>
          </p:nvPr>
        </p:nvSpPr>
        <p:spPr>
          <a:xfrm>
            <a:off x="838199" y="1339488"/>
            <a:ext cx="10701759" cy="4355256"/>
          </a:xfrm>
        </p:spPr>
        <p:txBody>
          <a:bodyPr>
            <a:normAutofit fontScale="85000" lnSpcReduction="20000"/>
          </a:bodyPr>
          <a:lstStyle/>
          <a:p>
            <a:pPr marL="0" indent="0">
              <a:lnSpc>
                <a:spcPct val="120000"/>
              </a:lnSpc>
              <a:buNone/>
            </a:pPr>
            <a:r>
              <a:rPr lang="en-US" sz="2100" dirty="0"/>
              <a:t>Malcolm Gladwell in his popular book, </a:t>
            </a:r>
            <a:r>
              <a:rPr lang="en-US" sz="2100" i="1" u="sng" dirty="0"/>
              <a:t>The Outliers</a:t>
            </a:r>
            <a:r>
              <a:rPr lang="en-US" sz="2100" i="1" dirty="0"/>
              <a:t>, </a:t>
            </a:r>
            <a:r>
              <a:rPr lang="en-US" sz="2100" dirty="0"/>
              <a:t>coined the term the </a:t>
            </a:r>
            <a:r>
              <a:rPr lang="en-US" sz="2100" b="1" dirty="0"/>
              <a:t>ten-thousand-hour rule</a:t>
            </a:r>
            <a:r>
              <a:rPr lang="en-US" sz="2100" dirty="0"/>
              <a:t> to describe the development of expertise based on a study of violin players (</a:t>
            </a:r>
            <a:r>
              <a:rPr lang="en-US" sz="2100" dirty="0" err="1"/>
              <a:t>Krampe</a:t>
            </a:r>
            <a:r>
              <a:rPr lang="en-US" sz="2100" dirty="0"/>
              <a:t>, et. al., 1993). According to this rule, it takes 10,000 hours of practice to become an expert in most fields—for example, music, chess, art, mathematics, computer programming, etc. </a:t>
            </a:r>
          </a:p>
          <a:p>
            <a:pPr marL="0" indent="0">
              <a:buNone/>
            </a:pPr>
            <a:endParaRPr lang="en-US" sz="1800" dirty="0"/>
          </a:p>
          <a:p>
            <a:pPr lvl="1">
              <a:lnSpc>
                <a:spcPct val="100000"/>
              </a:lnSpc>
            </a:pPr>
            <a:r>
              <a:rPr lang="en-US" sz="1900" dirty="0"/>
              <a:t>The </a:t>
            </a:r>
            <a:r>
              <a:rPr lang="en-US" sz="1900" b="1" dirty="0"/>
              <a:t>10,000-hour rule </a:t>
            </a:r>
            <a:r>
              <a:rPr lang="en-US" sz="1900" dirty="0"/>
              <a:t>is catchy, appealing, and easy to remember, but </a:t>
            </a:r>
            <a:r>
              <a:rPr lang="en-US" sz="1900" u="sng" dirty="0"/>
              <a:t>not quite true</a:t>
            </a:r>
            <a:r>
              <a:rPr lang="en-US" sz="1900" dirty="0"/>
              <a:t>.</a:t>
            </a:r>
          </a:p>
          <a:p>
            <a:pPr lvl="1">
              <a:lnSpc>
                <a:spcPct val="100000"/>
              </a:lnSpc>
            </a:pPr>
            <a:r>
              <a:rPr lang="en-US" sz="1900" dirty="0"/>
              <a:t>Not all the violin students in the study were masters of the violin, many were just good, but not masters.</a:t>
            </a:r>
          </a:p>
          <a:p>
            <a:pPr lvl="1">
              <a:lnSpc>
                <a:spcPct val="100000"/>
              </a:lnSpc>
            </a:pPr>
            <a:r>
              <a:rPr lang="en-US" sz="1900" dirty="0"/>
              <a:t>The number 10,000 was the average practice time; half of the students had not completed 10,000 hours.</a:t>
            </a:r>
          </a:p>
          <a:p>
            <a:pPr lvl="1">
              <a:lnSpc>
                <a:spcPct val="100000"/>
              </a:lnSpc>
            </a:pPr>
            <a:r>
              <a:rPr lang="en-US" sz="1900" dirty="0"/>
              <a:t>Gladwell did not distinguish between regular practice and </a:t>
            </a:r>
            <a:r>
              <a:rPr lang="en-US" sz="1900" b="1" dirty="0"/>
              <a:t>deliberate practice</a:t>
            </a:r>
            <a:r>
              <a:rPr lang="en-US" sz="1900" dirty="0"/>
              <a:t>; ah, </a:t>
            </a:r>
            <a:r>
              <a:rPr lang="en-US" sz="1900" u="sng" dirty="0"/>
              <a:t>there is the rub</a:t>
            </a:r>
            <a:r>
              <a:rPr lang="en-US" sz="1900" dirty="0"/>
              <a:t>.</a:t>
            </a:r>
          </a:p>
          <a:p>
            <a:pPr lvl="1">
              <a:lnSpc>
                <a:spcPct val="100000"/>
              </a:lnSpc>
            </a:pPr>
            <a:r>
              <a:rPr lang="en-US" sz="1900" dirty="0"/>
              <a:t>The suggestion that almost anyone who puts in 10,000 hours of practice can become an expert is </a:t>
            </a:r>
            <a:r>
              <a:rPr lang="en-US" sz="1900" b="1" dirty="0"/>
              <a:t>an open question</a:t>
            </a:r>
            <a:r>
              <a:rPr lang="en-US" sz="1900" dirty="0"/>
              <a:t>.</a:t>
            </a:r>
          </a:p>
          <a:p>
            <a:pPr marL="457200" lvl="1" indent="0">
              <a:lnSpc>
                <a:spcPct val="100000"/>
              </a:lnSpc>
              <a:buNone/>
            </a:pPr>
            <a:endParaRPr lang="en-US" sz="1600" dirty="0"/>
          </a:p>
          <a:p>
            <a:pPr marL="0" indent="0">
              <a:lnSpc>
                <a:spcPct val="110000"/>
              </a:lnSpc>
              <a:buNone/>
            </a:pPr>
            <a:r>
              <a:rPr lang="en-US" sz="2100" dirty="0"/>
              <a:t>It surely is the case that </a:t>
            </a:r>
            <a:r>
              <a:rPr lang="en-US" sz="2100" u="sng" dirty="0"/>
              <a:t>it takes a tremendous amount of effort to become </a:t>
            </a:r>
            <a:r>
              <a:rPr lang="en-US" sz="2100" dirty="0"/>
              <a:t>an expert in a field, just how many hours is not known at this time, but we can be sure it takes much deliberate practice over many years.</a:t>
            </a:r>
          </a:p>
          <a:p>
            <a:pPr marL="0" indent="0">
              <a:lnSpc>
                <a:spcPct val="110000"/>
              </a:lnSpc>
              <a:buNone/>
            </a:pPr>
            <a:r>
              <a:rPr lang="en-US" sz="2100" dirty="0"/>
              <a:t>In pretty much every area of human endeavor, people have tremendous capacity to improve performance, provided they train and practice the correct way—using </a:t>
            </a:r>
            <a:r>
              <a:rPr lang="en-US" sz="2100" b="1" dirty="0"/>
              <a:t>deliberate practice</a:t>
            </a:r>
            <a:r>
              <a:rPr lang="en-US" sz="2100" dirty="0"/>
              <a:t>.</a:t>
            </a:r>
          </a:p>
          <a:p>
            <a:pPr marL="0" indent="0">
              <a:lnSpc>
                <a:spcPct val="110000"/>
              </a:lnSpc>
              <a:buNone/>
            </a:pPr>
            <a:endParaRPr lang="en-US" sz="2100" dirty="0"/>
          </a:p>
          <a:p>
            <a:pPr lvl="1">
              <a:lnSpc>
                <a:spcPct val="100000"/>
              </a:lnSpc>
            </a:pPr>
            <a:endParaRPr lang="en-US" sz="1600" dirty="0"/>
          </a:p>
          <a:p>
            <a:pPr marL="0" indent="0">
              <a:buNone/>
            </a:pPr>
            <a:endParaRPr lang="en-US" sz="1800" dirty="0"/>
          </a:p>
        </p:txBody>
      </p:sp>
    </p:spTree>
    <p:extLst>
      <p:ext uri="{BB962C8B-B14F-4D97-AF65-F5344CB8AC3E}">
        <p14:creationId xmlns:p14="http://schemas.microsoft.com/office/powerpoint/2010/main" val="356053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213" y="709747"/>
            <a:ext cx="10801027" cy="5846036"/>
          </a:xfrm>
        </p:spPr>
        <p:txBody>
          <a:bodyPr/>
          <a:lstStyle/>
          <a:p>
            <a:pPr marL="0" indent="0">
              <a:lnSpc>
                <a:spcPct val="100000"/>
              </a:lnSpc>
              <a:spcBef>
                <a:spcPts val="0"/>
              </a:spcBef>
              <a:buNone/>
            </a:pPr>
            <a:endParaRPr lang="en-US" dirty="0"/>
          </a:p>
          <a:p>
            <a:pPr marL="0" indent="0">
              <a:lnSpc>
                <a:spcPct val="1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2" name="TextBox 1">
            <a:extLst>
              <a:ext uri="{FF2B5EF4-FFF2-40B4-BE49-F238E27FC236}">
                <a16:creationId xmlns:a16="http://schemas.microsoft.com/office/drawing/2014/main" id="{E4DB4CDD-612F-7545-A05A-9114244EDD83}"/>
              </a:ext>
            </a:extLst>
          </p:cNvPr>
          <p:cNvSpPr txBox="1"/>
          <p:nvPr/>
        </p:nvSpPr>
        <p:spPr>
          <a:xfrm>
            <a:off x="964554" y="577497"/>
            <a:ext cx="10300344" cy="6370975"/>
          </a:xfrm>
          <a:prstGeom prst="rect">
            <a:avLst/>
          </a:prstGeom>
          <a:noFill/>
        </p:spPr>
        <p:txBody>
          <a:bodyPr wrap="square" rtlCol="0">
            <a:spAutoFit/>
          </a:bodyPr>
          <a:lstStyle/>
          <a:p>
            <a:pPr algn="ctr"/>
            <a:r>
              <a:rPr lang="en-US" sz="3600" dirty="0"/>
              <a:t>Characteristics of Deliberate Practice</a:t>
            </a:r>
          </a:p>
          <a:p>
            <a:pPr algn="ctr"/>
            <a:r>
              <a:rPr lang="en-US" sz="3600" dirty="0"/>
              <a:t> </a:t>
            </a:r>
          </a:p>
          <a:p>
            <a:pPr marL="342900" indent="-342900">
              <a:buAutoNum type="arabicPeriod"/>
            </a:pPr>
            <a:r>
              <a:rPr lang="en-US" b="1" dirty="0"/>
              <a:t>Deliberate Practice </a:t>
            </a:r>
            <a:r>
              <a:rPr lang="en-US" dirty="0"/>
              <a:t>develops </a:t>
            </a:r>
            <a:r>
              <a:rPr lang="en-US" u="sng" dirty="0"/>
              <a:t>skills that other people have already figured out how to do </a:t>
            </a:r>
            <a:r>
              <a:rPr lang="en-US" dirty="0"/>
              <a:t>and for which effective training techniques have been established.</a:t>
            </a:r>
          </a:p>
          <a:p>
            <a:pPr marL="342900" indent="-342900">
              <a:buAutoNum type="arabicPeriod"/>
            </a:pPr>
            <a:r>
              <a:rPr lang="en-US" b="1" dirty="0"/>
              <a:t>Deliberate Practice </a:t>
            </a:r>
            <a:r>
              <a:rPr lang="en-US" dirty="0"/>
              <a:t>takes place </a:t>
            </a:r>
            <a:r>
              <a:rPr lang="en-US" u="sng" dirty="0"/>
              <a:t>outside one’s comfort zone </a:t>
            </a:r>
            <a:r>
              <a:rPr lang="en-US" dirty="0"/>
              <a:t>and requires constantly trying things that are just beyond the zone; it </a:t>
            </a:r>
            <a:r>
              <a:rPr lang="en-US" i="1" dirty="0"/>
              <a:t>requires near maximal effort</a:t>
            </a:r>
            <a:r>
              <a:rPr lang="en-US" dirty="0"/>
              <a:t>, which is not enjoyable.</a:t>
            </a:r>
          </a:p>
          <a:p>
            <a:pPr marL="342900" indent="-342900">
              <a:buAutoNum type="arabicPeriod"/>
            </a:pPr>
            <a:r>
              <a:rPr lang="en-US" b="1" dirty="0"/>
              <a:t>Deliberate Practice </a:t>
            </a:r>
            <a:r>
              <a:rPr lang="en-US" dirty="0"/>
              <a:t>involves </a:t>
            </a:r>
            <a:r>
              <a:rPr lang="en-US" u="sng" dirty="0"/>
              <a:t>well-defined, specific goals </a:t>
            </a:r>
            <a:r>
              <a:rPr lang="en-US" dirty="0"/>
              <a:t>and often requires improving some aspect of the target performance. Coaches </a:t>
            </a:r>
            <a:r>
              <a:rPr lang="en-US" u="sng" dirty="0"/>
              <a:t>develop a plan of small goals that add up to the designed larger change</a:t>
            </a:r>
            <a:r>
              <a:rPr lang="en-US" dirty="0"/>
              <a:t>.</a:t>
            </a:r>
          </a:p>
          <a:p>
            <a:pPr marL="342900" indent="-342900">
              <a:buAutoNum type="arabicPeriod"/>
            </a:pPr>
            <a:r>
              <a:rPr lang="en-US" b="1" dirty="0"/>
              <a:t>Deliberate Practice </a:t>
            </a:r>
            <a:r>
              <a:rPr lang="en-US" dirty="0"/>
              <a:t>is deliberate in that it </a:t>
            </a:r>
            <a:r>
              <a:rPr lang="en-US" u="sng" dirty="0"/>
              <a:t>requires a person’s full attention and conscious actions</a:t>
            </a:r>
            <a:r>
              <a:rPr lang="en-US" dirty="0"/>
              <a:t>.</a:t>
            </a:r>
          </a:p>
          <a:p>
            <a:pPr marL="342900" indent="-342900">
              <a:buAutoNum type="arabicPeriod"/>
            </a:pPr>
            <a:r>
              <a:rPr lang="en-US" b="1" dirty="0"/>
              <a:t>Deliberate Practice </a:t>
            </a:r>
            <a:r>
              <a:rPr lang="en-US" dirty="0"/>
              <a:t>involves </a:t>
            </a:r>
            <a:r>
              <a:rPr lang="en-US" u="sng" dirty="0"/>
              <a:t>feedback and modification </a:t>
            </a:r>
            <a:r>
              <a:rPr lang="en-US" dirty="0"/>
              <a:t>efforts due to feedback. Practice usually requires adjustment if it is to be effective.</a:t>
            </a:r>
          </a:p>
          <a:p>
            <a:pPr marL="342900" indent="-342900">
              <a:buAutoNum type="arabicPeriod"/>
            </a:pPr>
            <a:r>
              <a:rPr lang="en-US" b="1" dirty="0"/>
              <a:t>Deliberate Practice </a:t>
            </a:r>
            <a:r>
              <a:rPr lang="en-US" dirty="0"/>
              <a:t>both </a:t>
            </a:r>
            <a:r>
              <a:rPr lang="en-US" u="sng" dirty="0"/>
              <a:t>produces and depends on effective mental representation</a:t>
            </a:r>
            <a:r>
              <a:rPr lang="en-US" dirty="0"/>
              <a:t>. It improves mental representation by making it more detailed and effective, making it possible to improve even more. Mental representations make it possible to monitor how one is doing in practice and actual performance.</a:t>
            </a:r>
          </a:p>
          <a:p>
            <a:pPr marL="342900" indent="-342900">
              <a:buAutoNum type="arabicPeriod"/>
            </a:pPr>
            <a:r>
              <a:rPr lang="en-US" b="1" dirty="0"/>
              <a:t>Deliberate Practice </a:t>
            </a:r>
            <a:r>
              <a:rPr lang="en-US" dirty="0"/>
              <a:t>almost </a:t>
            </a:r>
            <a:r>
              <a:rPr lang="en-US" u="sng" dirty="0"/>
              <a:t>always involves building upon or modifying </a:t>
            </a:r>
            <a:r>
              <a:rPr lang="en-US" dirty="0"/>
              <a:t>previously acquired skills. Because effective training builds on existing skills, </a:t>
            </a:r>
            <a:r>
              <a:rPr lang="en-US" u="sng" dirty="0"/>
              <a:t>correct fundamental skills are imperative</a:t>
            </a:r>
            <a:r>
              <a:rPr lang="en-US" dirty="0"/>
              <a:t>.</a:t>
            </a:r>
            <a:endParaRPr lang="en-US" b="1" dirty="0"/>
          </a:p>
          <a:p>
            <a:pPr algn="ctr"/>
            <a:r>
              <a:rPr lang="en-US" sz="2800" dirty="0"/>
              <a:t>    </a:t>
            </a:r>
          </a:p>
          <a:p>
            <a:pPr algn="ctr"/>
            <a:r>
              <a:rPr lang="en-US" sz="2800" dirty="0"/>
              <a:t>                                                      </a:t>
            </a:r>
          </a:p>
          <a:p>
            <a:endParaRPr lang="en-US" sz="2800" dirty="0"/>
          </a:p>
        </p:txBody>
      </p:sp>
    </p:spTree>
    <p:extLst>
      <p:ext uri="{BB962C8B-B14F-4D97-AF65-F5344CB8AC3E}">
        <p14:creationId xmlns:p14="http://schemas.microsoft.com/office/powerpoint/2010/main" val="329216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4263</TotalTime>
  <Words>4935</Words>
  <Application>Microsoft Macintosh PowerPoint</Application>
  <PresentationFormat>Widescreen</PresentationFormat>
  <Paragraphs>321</Paragraphs>
  <Slides>23</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Apple Chancery</vt:lpstr>
      <vt:lpstr>Arial</vt:lpstr>
      <vt:lpstr>Calibri</vt:lpstr>
      <vt:lpstr>Calibri Light</vt:lpstr>
      <vt:lpstr>Wingdings</vt:lpstr>
      <vt:lpstr>Office Theme</vt:lpstr>
      <vt:lpstr>Peak:  The New Science of Expertise by  Anders Ericsson &amp; Robert Pool (2016)</vt:lpstr>
      <vt:lpstr>Perfect Pitch: Innate Ability or Developed Skill?</vt:lpstr>
      <vt:lpstr>              The Case of Perfect Pitch</vt:lpstr>
      <vt:lpstr>PowerPoint Presentation</vt:lpstr>
      <vt:lpstr>PowerPoint Presentation</vt:lpstr>
      <vt:lpstr>PowerPoint Presentation</vt:lpstr>
      <vt:lpstr>PowerPoint Presentation</vt:lpstr>
      <vt:lpstr>The Ten-Thousand-Hour Rule</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What about Natural Talent?</vt:lpstr>
      <vt:lpstr>PowerPoint Presentation</vt:lpstr>
      <vt:lpstr>PowerPoint Presentation</vt:lpstr>
      <vt:lpstr>Executive Summary</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Mind: Nonconscious and Conscious </dc:title>
  <dc:creator>whoy@mac.com</dc:creator>
  <cp:lastModifiedBy>Microsoft Office User</cp:lastModifiedBy>
  <cp:revision>250</cp:revision>
  <cp:lastPrinted>2020-07-16T14:46:48Z</cp:lastPrinted>
  <dcterms:created xsi:type="dcterms:W3CDTF">2018-01-09T19:16:21Z</dcterms:created>
  <dcterms:modified xsi:type="dcterms:W3CDTF">2020-07-23T06:43:48Z</dcterms:modified>
</cp:coreProperties>
</file>