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12F31E6-CB8D-A888-9FC3-D1303603E6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BA64E5B-3EED-8311-EE15-1D33C53DE1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23367B0E-4738-0B53-4EB7-70AB06B08D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75EF23D2-2BC7-2729-FD3D-0080888351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010BFAB9-0B94-28FD-6ED3-47D45719AE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851EE4D8-628A-699F-8654-1498B4F19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4D2D87-AD7D-B64C-A223-4D7148CA3E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6E70A214-DD16-2B29-5E26-AC08DCB1E9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6B00D5-C712-6049-A0EE-6C376FC5E38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3E273E25-C25E-5E57-FC52-1AD19E60C6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0ACFE98-6002-43C3-D986-D391A96EE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104F82F9-3093-E4F4-EA6C-D1A359F21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517648-B8D6-574A-A657-90B170A88CC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344362A8-A3FA-CAA5-DC58-7A3795EB72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7A99868-E5A0-605A-DC2A-EE642C5CA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E0FB0633-E889-48A0-98D1-5ED0CD2E6A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A02C0C-3AE9-7A49-BAA6-F17E13CD10B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E8B03EEA-2D62-A29C-A0E1-8D51E4D75C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3162381-65B0-01E6-67E0-554E832A1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05C1350E-734B-ADA3-BAD4-EB6F5FCF8D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0A043CC-4490-834B-8836-B875DCB8D42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297B7B1-8309-D315-E953-ABA34DE5CA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F4BF53C-99CD-CC84-DD22-11125BE6A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DAD398C2-92ED-FE3E-D65B-D265DED00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187105-2DF2-BE44-8C67-478084FC36E3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717C3F6-2B11-C8FE-F820-3B42396221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633F061-DF27-37A3-47AC-F1A62196F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46EE8986-7981-A9B5-F856-6401F31B35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AC604A-C514-504C-BFE1-D8F8533A5F9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AD247CD4-E7E8-1354-6EBD-775BF3E6A9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E928FF5-A19D-563D-1D8A-133D31EC9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CAF09484-E727-3C60-CD8C-1C236DBC3D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50CA03-2DD2-1A44-A09B-E2C71D4DF34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A09524A-92DD-C6D2-0520-E610B4F51E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8759FBC-5B97-895B-A3D6-5C8174637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345542A5-FC25-882E-6C3A-ED19B3162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866F995-5C12-FD4C-AA50-224A368897A7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F74EF57-A030-C31E-EAEC-DC2AD17D2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EA6115C-357A-E552-9264-312847DA49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DC50B14-00E6-EE46-680B-80FF69EB8C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B01C17E-43DD-714E-8F6B-AD2B008EE8A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9802034-F647-E728-AA52-0927796A56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2E91D90-5575-5F1F-1D38-21BEF35AE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141D1DA8-8DB8-EB22-72C5-905C78A43D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E494FBF-7B24-104C-9190-CD36D88EA4DD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0BC1C3D-4436-EBB2-22CA-0449BC9FF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DF29F95-CE0C-2CE7-28EE-3744008124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3EEBB5E6-FDA8-EDE5-02A6-2D6260BD51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118538-2D56-8947-94CE-84E2916E7A1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075E6F0-AD63-A462-F14E-1C734D4AFB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66C0383-D847-9A83-7F27-4009FC5A5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18CCF3EC-7921-15B6-BD20-66CA6D8D3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2BE1276-CF29-CB48-9704-F1EAC9958C7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C1433850-74D7-706C-CF43-D5B281C3AF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7C21E3E-AA1B-0B1D-F3D4-86E8589C5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2B0DC2BC-557E-754A-77C9-C598FA2EA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980747E-D019-EF43-B646-A65479A943BF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7AEBFC2-C1DE-C20F-038B-0BF4D3E7CB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C83B323-EB8A-72EE-210E-40773108B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7427A4-6830-9757-708D-A9CEBD2A2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1D196D-8F58-5A8B-25C2-4F0F6131C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43136-D376-2ADD-8CE0-8C5530975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52D77-8632-984B-A0E3-299AD8BBBB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20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1FBDFD-3613-21CB-1C91-37C0C8162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6958F9-9FBC-3184-C300-3794A8E7DA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62A87-4373-AFE5-CA32-A2F6DA933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E8225-906F-1F45-9D21-837B6D926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94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CE81C-4984-1FF2-FC55-87D5DE05D0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86652-9C7D-E398-D104-B9B3CCA49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6EA303-0962-700A-0989-8D5B360A6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D5659-71F3-EB45-810F-A2B08ABE10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0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79ED3B-44C3-97BC-7435-75EBF5C97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96961D-45F2-73DF-3830-369846F7A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A2B86C-80DB-CBA9-DAE5-504C9AB22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DF9A9-EC7B-BD41-8481-7D9954E4B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36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3BE5-A934-EC5F-7335-E5392B8EB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6C1AEA-8201-4DEE-DFA9-949BC1BF0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04E255-6FC5-7870-D7BF-CD9D0D149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327D7-EAD7-924A-A81C-A65FB066D7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00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A38E31-8CAE-A8D3-106B-97EDBFFE93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599058-A1C2-3C5E-03CE-FEEFCD555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A15F90-3736-B5F7-53F5-1C7A0FCE24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7DF32-FC08-994F-A0FB-7B05DF71BF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88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4EAAC4F-3E02-0C7A-4DB9-EE60ACBFA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199442-3A22-F5B9-ABA1-0EDDC6B1B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3427CE-2FDC-7487-E582-473B575D77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93247-7887-464E-AF02-61496A3F05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1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6C23D6D-AA5B-6C80-01E3-173872059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556FA4-14EF-250E-791E-A912A1CD7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9B62CE-E872-A90C-7898-5BB3D10F64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E6B85D-5C9F-EF48-9B71-9E7FE809A3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01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5C91C19-8FA2-A3BE-D2FA-5B9B6F564E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C21E90-188E-8788-31BD-0ADB7A2B2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281678E-13C3-4959-313D-0FEE1FD71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8635C-C51F-234F-849E-807815659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01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BD8D6A-BFAD-A296-228C-06337BC745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B55517-0B21-F3BB-BB77-4E80E97692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003320-85D2-AD04-7C26-BDBA39006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BDFC1-902E-C34C-BCF1-C410FAB74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07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6D39E-3933-1A8D-5275-DD263BEF4C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909B42-7C2E-A93D-A1D5-B9A275196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93E8B4-EE47-6406-D425-BAC7895A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DB614-52DF-2E4A-9414-945491E879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76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8CCA03-5EE2-2181-CD0A-3990B5161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B72274-0981-B70F-1045-2AAFDD814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C7071B-9B17-D99E-A52A-9074C7D47F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© Hoy, 2006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C828E61-A71E-AEE3-490B-D1DD97AD8A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6DCB98E-C956-4BCA-4799-D2120FA1E9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EC2F4B-C310-D846-8D68-65E0C57DAC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Date Placeholder 3">
            <a:extLst>
              <a:ext uri="{FF2B5EF4-FFF2-40B4-BE49-F238E27FC236}">
                <a16:creationId xmlns:a16="http://schemas.microsoft.com/office/drawing/2014/main" id="{1BA9A267-27A5-E10C-56D2-E6FECD52AC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3232BA6-F976-D757-3D83-485F724024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Dilemmas of Leadership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9282284-1888-8BF6-D966-26B04947F8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Keys to Effectiveness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>
            <a:extLst>
              <a:ext uri="{FF2B5EF4-FFF2-40B4-BE49-F238E27FC236}">
                <a16:creationId xmlns:a16="http://schemas.microsoft.com/office/drawing/2014/main" id="{BAA315DA-0A5A-6358-F636-51B2AE5FE0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B161C53-7CED-541E-90E0-ECF7714C0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en-US" altLang="en-US">
                <a:latin typeface="ヒラギノ角ゴ Pro W3" charset="-128"/>
              </a:rPr>
              <a:t/>
            </a:r>
            <a:r>
              <a:rPr lang="en-US" altLang="en-US"/>
              <a:t>Stability versus Change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B72650B-FCC1-B0A2-283C-9408CC731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6324600"/>
          </a:xfrm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Dilemma 7: Stability versus Change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seek stability to move the organization toward the achievement of instrumental goals.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seek change to improve organizational functioning and to innovate.</a:t>
            </a:r>
          </a:p>
          <a:p>
            <a:pPr lvl="2" eaLnBrk="1" hangingPunct="1">
              <a:buFontTx/>
              <a:buNone/>
            </a:pPr>
            <a:endParaRPr lang="en-US" altLang="en-US" sz="2800">
              <a:latin typeface="Times" charset="0"/>
            </a:endParaRPr>
          </a:p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Challenge</a:t>
            </a:r>
            <a:r>
              <a:rPr lang="en-US" altLang="en-US" sz="2800">
                <a:latin typeface="Times" charset="0"/>
              </a:rPr>
              <a:t>:  How much stability and how much change? That is a leadership question.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Date Placeholder 3">
            <a:extLst>
              <a:ext uri="{FF2B5EF4-FFF2-40B4-BE49-F238E27FC236}">
                <a16:creationId xmlns:a16="http://schemas.microsoft.com/office/drawing/2014/main" id="{B88BDD58-FC81-4D29-3F87-62D6BAFC125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7CC4501-225C-0B26-B425-39CB88890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/>
              <a:t>Faces of Order</a:t>
            </a:r>
            <a:endParaRPr lang="en-US" alt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5BB96B3-AA70-91A4-D8FC-A3E933007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153400" cy="6096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" charset="0"/>
              </a:rPr>
              <a:t>	</a:t>
            </a:r>
            <a:r>
              <a:rPr lang="en-US" altLang="en-US" sz="2800">
                <a:latin typeface="Times" charset="0"/>
              </a:rPr>
              <a:t>Consistency</a:t>
            </a:r>
          </a:p>
          <a:p>
            <a:pPr eaLnBrk="1" hangingPunct="1"/>
            <a:r>
              <a:rPr lang="en-US" altLang="en-US" sz="2800">
                <a:latin typeface="Times" charset="0"/>
              </a:rPr>
              <a:t> 	Control </a:t>
            </a:r>
          </a:p>
          <a:p>
            <a:pPr eaLnBrk="1" hangingPunct="1"/>
            <a:r>
              <a:rPr lang="en-US" altLang="en-US" sz="2800">
                <a:latin typeface="Times" charset="0"/>
              </a:rPr>
              <a:t>	Unity</a:t>
            </a:r>
          </a:p>
          <a:p>
            <a:pPr eaLnBrk="1" hangingPunct="1"/>
            <a:r>
              <a:rPr lang="en-US" altLang="en-US" sz="2800">
                <a:latin typeface="Times" charset="0"/>
              </a:rPr>
              <a:t>	Planning</a:t>
            </a:r>
          </a:p>
          <a:p>
            <a:pPr eaLnBrk="1" hangingPunct="1"/>
            <a:r>
              <a:rPr lang="en-US" altLang="en-US" sz="2800">
                <a:latin typeface="Times" charset="0"/>
              </a:rPr>
              <a:t>	Coordination</a:t>
            </a:r>
          </a:p>
          <a:p>
            <a:pPr eaLnBrk="1" hangingPunct="1"/>
            <a:r>
              <a:rPr lang="en-US" altLang="en-US" sz="2800">
                <a:latin typeface="Times" charset="0"/>
              </a:rPr>
              <a:t>	Integration </a:t>
            </a:r>
          </a:p>
          <a:p>
            <a:pPr eaLnBrk="1" hangingPunct="1"/>
            <a:r>
              <a:rPr lang="en-US" altLang="en-US" sz="2800">
                <a:latin typeface="Times" charset="0"/>
              </a:rPr>
              <a:t>	Stability</a:t>
            </a:r>
            <a:endParaRPr lang="en-US" altLang="en-US" sz="2800" b="1">
              <a:latin typeface="Times" charset="0"/>
            </a:endParaRPr>
          </a:p>
          <a:p>
            <a:pPr eaLnBrk="1" hangingPunct="1">
              <a:buFontTx/>
              <a:buNone/>
            </a:pPr>
            <a:r>
              <a:rPr lang="en-US" altLang="en-US" b="1">
                <a:latin typeface="Times" charset="0"/>
              </a:rPr>
              <a:t> 		</a:t>
            </a:r>
            <a:r>
              <a:rPr lang="en-US" altLang="en-US">
                <a:latin typeface="Times" charset="0"/>
              </a:rPr>
              <a:t>These faces of </a:t>
            </a:r>
            <a:r>
              <a:rPr lang="en-US" altLang="en-US" i="1">
                <a:latin typeface="Times" charset="0"/>
              </a:rPr>
              <a:t>order</a:t>
            </a:r>
            <a:r>
              <a:rPr lang="en-US" altLang="en-US">
                <a:latin typeface="Times" charset="0"/>
              </a:rPr>
              <a:t> create a world 		of rules, plans, purpose, and coordinated   	action.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Times" charset="0"/>
              </a:rPr>
              <a:t>  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>
            <a:extLst>
              <a:ext uri="{FF2B5EF4-FFF2-40B4-BE49-F238E27FC236}">
                <a16:creationId xmlns:a16="http://schemas.microsoft.com/office/drawing/2014/main" id="{C6DD3CC9-B69D-ABC7-3635-F10C77D55B3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105B34F2-AB12-E3D9-9451-F22522122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/>
              <a:t>Faces of Freedom</a:t>
            </a:r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D8DD5CE-E991-8C8E-396F-19C1A43FE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153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Times" charset="0"/>
              </a:rPr>
              <a:t>	</a:t>
            </a:r>
            <a:r>
              <a:rPr lang="en-US" altLang="en-US" sz="2800">
                <a:latin typeface="Times" charset="0"/>
              </a:rPr>
              <a:t>Ambiguity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 	Autonomy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	Diversity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	Spontaneity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	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	Openness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Times" charset="0"/>
              </a:rPr>
              <a:t>•	Change</a:t>
            </a:r>
            <a:endParaRPr lang="en-US" altLang="en-US" sz="2800" b="1">
              <a:latin typeface="Time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>
                <a:latin typeface="Times" charset="0"/>
              </a:rPr>
              <a:t> 			</a:t>
            </a:r>
            <a:r>
              <a:rPr lang="en-US" altLang="en-US">
                <a:latin typeface="Times" charset="0"/>
              </a:rPr>
              <a:t>These faces of </a:t>
            </a:r>
            <a:r>
              <a:rPr lang="en-US" altLang="en-US" i="1">
                <a:latin typeface="Times" charset="0"/>
              </a:rPr>
              <a:t>freedom</a:t>
            </a:r>
            <a:r>
              <a:rPr lang="en-US" altLang="en-US">
                <a:latin typeface="Times" charset="0"/>
              </a:rPr>
              <a:t> create a 			world of  imagination, innovation, 		 creativity, vision, dreams, and hope.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3">
            <a:extLst>
              <a:ext uri="{FF2B5EF4-FFF2-40B4-BE49-F238E27FC236}">
                <a16:creationId xmlns:a16="http://schemas.microsoft.com/office/drawing/2014/main" id="{D868FB05-6793-307A-B759-7A2B576C9F2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F9F0F9BE-9FE1-E8E3-05BC-06DCC9D98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Order versus Freedom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88F09A3-C991-DF00-68A7-EA268E10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77200" cy="594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latin typeface="Times" charset="0"/>
              </a:rPr>
              <a:t>All seven of these leadership dilemmas are instances of the general and fundamental social dilemma of order versus freedom. 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Times" charset="0"/>
              </a:rPr>
              <a:t>Both order and freedom are necessary for effective social functioning, but emphasis of one undermines the other. 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Times" charset="0"/>
              </a:rPr>
              <a:t>THUS--</a:t>
            </a:r>
          </a:p>
          <a:p>
            <a:pPr eaLnBrk="1" hangingPunct="1">
              <a:buFontTx/>
              <a:buNone/>
            </a:pPr>
            <a:r>
              <a:rPr lang="en-US" altLang="en-US">
                <a:latin typeface="Times" charset="0"/>
              </a:rPr>
              <a:t>Dynamic equilibrium, continuous adjustment, and accommodation are essential for effective leadership.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4DE3CDDD-8061-D8CD-8E69-0CCF9659BC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3600" i="1">
                <a:solidFill>
                  <a:schemeClr val="bg2"/>
                </a:solidFill>
                <a:ea typeface="Osaka" charset="-128"/>
              </a:rPr>
              <a:t>Conclusion on</a:t>
            </a:r>
            <a:br>
              <a:rPr lang="en-US" altLang="en-US" sz="3600" i="1">
                <a:solidFill>
                  <a:schemeClr val="bg2"/>
                </a:solidFill>
                <a:ea typeface="Osaka" charset="-128"/>
              </a:rPr>
            </a:br>
            <a:r>
              <a:rPr lang="en-US" altLang="en-US" sz="3600" i="1">
                <a:solidFill>
                  <a:schemeClr val="bg2"/>
                </a:solidFill>
                <a:ea typeface="Osaka" charset="-128"/>
              </a:rPr>
              <a:t>Order and Freedom</a:t>
            </a:r>
          </a:p>
        </p:txBody>
      </p:sp>
      <p:sp>
        <p:nvSpPr>
          <p:cNvPr id="40962" name="TextBox 1">
            <a:extLst>
              <a:ext uri="{FF2B5EF4-FFF2-40B4-BE49-F238E27FC236}">
                <a16:creationId xmlns:a16="http://schemas.microsoft.com/office/drawing/2014/main" id="{85D8EE59-FA3F-D60B-295C-9BEF90F4C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3821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i="1">
                <a:latin typeface="Times New Roman" panose="02020603050405020304" pitchFamily="18" charset="0"/>
              </a:rPr>
              <a:t>The imperative for </a:t>
            </a:r>
            <a:r>
              <a:rPr lang="en-US" altLang="en-US" sz="3200" b="1" i="1">
                <a:latin typeface="Times New Roman" panose="02020603050405020304" pitchFamily="18" charset="0"/>
              </a:rPr>
              <a:t>order</a:t>
            </a:r>
            <a:r>
              <a:rPr lang="en-US" altLang="en-US" sz="3200" i="1">
                <a:latin typeface="Times New Roman" panose="02020603050405020304" pitchFamily="18" charset="0"/>
              </a:rPr>
              <a:t> in organizations creates a 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world of rules, procedures, plans, purposes, and 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coordinated effort whereas the need for </a:t>
            </a:r>
            <a:r>
              <a:rPr lang="en-US" altLang="en-US" sz="3200" b="1" i="1">
                <a:latin typeface="Times New Roman" panose="02020603050405020304" pitchFamily="18" charset="0"/>
              </a:rPr>
              <a:t>freedom 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fashions a world of imagination, innovation, creativity,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dreams, and hope. </a:t>
            </a:r>
            <a:r>
              <a:rPr lang="en-US" altLang="en-US" sz="3200" b="1" i="1">
                <a:latin typeface="Times New Roman" panose="02020603050405020304" pitchFamily="18" charset="0"/>
              </a:rPr>
              <a:t>Effective leaders </a:t>
            </a:r>
            <a:r>
              <a:rPr lang="en-US" altLang="en-US" sz="3200" i="1">
                <a:latin typeface="Times New Roman" panose="02020603050405020304" pitchFamily="18" charset="0"/>
              </a:rPr>
              <a:t>find a way to 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accommodate to this order-freedom dilemma as they 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 preserve the benefits of each and avoid the pitfalls </a:t>
            </a:r>
          </a:p>
          <a:p>
            <a:r>
              <a:rPr lang="en-US" altLang="en-US" sz="3200" i="1">
                <a:latin typeface="Times New Roman" panose="02020603050405020304" pitchFamily="18" charset="0"/>
              </a:rPr>
              <a:t>of both.</a:t>
            </a:r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40963" name="TextBox 1">
            <a:extLst>
              <a:ext uri="{FF2B5EF4-FFF2-40B4-BE49-F238E27FC236}">
                <a16:creationId xmlns:a16="http://schemas.microsoft.com/office/drawing/2014/main" id="{368189BC-7D24-E6A6-63A7-B25AEDA92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324600"/>
            <a:ext cx="1900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Times" charset="0"/>
              </a:rPr>
              <a:t>(</a:t>
            </a:r>
            <a:r>
              <a:rPr lang="en-US" altLang="en-US">
                <a:latin typeface="Times" charset="0"/>
                <a:sym typeface="Symbol" pitchFamily="2" charset="2"/>
              </a:rPr>
              <a:t>Hoy, 2011)</a:t>
            </a:r>
            <a:endParaRPr lang="en-US" altLang="en-US" sz="4000">
              <a:latin typeface="Times" charset="0"/>
              <a:sym typeface="Symbol" pitchFamily="2" charset="2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3">
            <a:extLst>
              <a:ext uri="{FF2B5EF4-FFF2-40B4-BE49-F238E27FC236}">
                <a16:creationId xmlns:a16="http://schemas.microsoft.com/office/drawing/2014/main" id="{115A0E48-9280-3FF5-B9BD-68D1AE3F611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70094EF3-46C4-6013-1699-0001BE30C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Dilemma?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7933130-94B3-62DD-1694-D334EA299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01000" cy="48768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A dilemma is a struggle between </a:t>
            </a:r>
            <a:r>
              <a:rPr lang="ja-JP" altLang="en-US" sz="2800"/>
              <a:t>“</a:t>
            </a:r>
            <a:r>
              <a:rPr lang="en-US" altLang="ja-JP" sz="2800">
                <a:latin typeface="Times" charset="0"/>
              </a:rPr>
              <a:t>profound truths.</a:t>
            </a:r>
            <a:r>
              <a:rPr lang="ja-JP" altLang="en-US" sz="2800"/>
              <a:t>”</a:t>
            </a:r>
            <a:r>
              <a:rPr lang="en-US" altLang="ja-JP" sz="2800">
                <a:latin typeface="Times" charset="0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The great physicist, Niels Bohr, defined profound truths as recognizable by the fact that their opposites are also profound truths; hence, both are desirable goals. But to achieve one necessarily undermines the other.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The struggle has no permanent solution, but rather a balancing and an accommodation of both goals.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3">
            <a:extLst>
              <a:ext uri="{FF2B5EF4-FFF2-40B4-BE49-F238E27FC236}">
                <a16:creationId xmlns:a16="http://schemas.microsoft.com/office/drawing/2014/main" id="{E501DD45-02F9-92B1-40FA-AE73D25DE86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AF80FE0-437E-7C54-B82A-4E91115021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br>
              <a:rPr lang="en-US" altLang="en-US"/>
            </a:br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1EA614B-B159-7C2F-2260-993F39FF73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1295400"/>
            <a:ext cx="6705600" cy="4648200"/>
          </a:xfrm>
        </p:spPr>
        <p:txBody>
          <a:bodyPr/>
          <a:lstStyle/>
          <a:p>
            <a:pPr algn="l" eaLnBrk="1" hangingPunct="1"/>
            <a:r>
              <a:rPr lang="en-US" altLang="en-US"/>
              <a:t>Leadership is a struggle to balance seven basic dilemmas of social organization and functioning.</a:t>
            </a:r>
          </a:p>
          <a:p>
            <a:pPr algn="l" eaLnBrk="1" hangingPunct="1"/>
            <a:endParaRPr lang="en-US" altLang="en-US"/>
          </a:p>
          <a:p>
            <a:pPr algn="l" eaLnBrk="1" hangingPunct="1"/>
            <a:r>
              <a:rPr lang="en-US" altLang="en-US"/>
              <a:t>What are these seven fundamental dilemmas that require constant attention, adjustment, and accommodation?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>
            <a:extLst>
              <a:ext uri="{FF2B5EF4-FFF2-40B4-BE49-F238E27FC236}">
                <a16:creationId xmlns:a16="http://schemas.microsoft.com/office/drawing/2014/main" id="{627B6611-7478-2ADB-1C23-F886BC2154D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211D0A81-B5C0-1FE5-D7A1-2F7B79059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 versus Autonomy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86B412C-9805-AB77-77E1-5F4BEC1AB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Times" charset="0"/>
              </a:rPr>
              <a:t>Dilemma I: Control versus Autonomy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2800" b="1">
              <a:latin typeface="Times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Leaders guide the actions of a group; like it or not--they control.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Leaders delegate responsibility and authority to others; they nurture autonomy.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800">
              <a:latin typeface="Time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Times" charset="0"/>
              </a:rPr>
              <a:t>Challenge</a:t>
            </a:r>
            <a:r>
              <a:rPr lang="en-US" altLang="en-US" sz="2800">
                <a:latin typeface="Times" charset="0"/>
              </a:rPr>
              <a:t>: What is the appropriate balance between guiding actions and nurturing autonomy?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ate Placeholder 3">
            <a:extLst>
              <a:ext uri="{FF2B5EF4-FFF2-40B4-BE49-F238E27FC236}">
                <a16:creationId xmlns:a16="http://schemas.microsoft.com/office/drawing/2014/main" id="{18101488-45CD-6B96-1DA0-83EA5EA011A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C43525CA-8802-6B4F-BAAA-33F64C49B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371600"/>
          </a:xfrm>
        </p:spPr>
        <p:txBody>
          <a:bodyPr/>
          <a:lstStyle/>
          <a:p>
            <a:pPr eaLnBrk="1" hangingPunct="1"/>
            <a:r>
              <a:rPr lang="en-US" altLang="en-US"/>
              <a:t>Consistency vrs. Ambiguity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FA1D74E-7B15-DC36-59F0-F1A8BCFD1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458200" cy="58674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Times" charset="0"/>
              </a:rPr>
              <a:t>Dilemma 2: Consistency versus Ambiguity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Leaders seek consistency and coherence to eliminate contradictions and conflicts that impede effectiveness.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800">
              <a:latin typeface="Times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>
                <a:latin typeface="Times" charset="0"/>
              </a:rPr>
              <a:t>Leaders welcome some ambiguity because it promotes innovation and adaptation.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800">
              <a:latin typeface="Times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Times" charset="0"/>
              </a:rPr>
              <a:t>Challenge</a:t>
            </a:r>
            <a:r>
              <a:rPr lang="en-US" altLang="en-US" sz="2800">
                <a:latin typeface="Times" charset="0"/>
              </a:rPr>
              <a:t>: What is the appropriate balance between coherence and ambiguity?  That is, how can you promote innovation and maintain stability and coherence?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>
            <a:extLst>
              <a:ext uri="{FF2B5EF4-FFF2-40B4-BE49-F238E27FC236}">
                <a16:creationId xmlns:a16="http://schemas.microsoft.com/office/drawing/2014/main" id="{AF689352-CCB9-F7EF-270E-48382CE59DF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AC172C5-3E6A-6928-77A8-6DE8498D3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Unity versus Diversity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343DFB4-4E5D-27E9-8450-68B52C424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5410200"/>
          </a:xfrm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Dilemma 3: Unity versus Diversity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seek harmony and purpose as they seek to minimize problems and limit destructive conflict.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cultivate diversity because it is a source of ideas, understanding, and innovation.</a:t>
            </a:r>
          </a:p>
          <a:p>
            <a:pPr lvl="2" eaLnBrk="1" hangingPunct="1"/>
            <a:endParaRPr lang="en-US" altLang="en-US" sz="2800">
              <a:latin typeface="Times" charset="0"/>
            </a:endParaRPr>
          </a:p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	Challenge:</a:t>
            </a:r>
            <a:r>
              <a:rPr lang="en-US" altLang="en-US" sz="2800">
                <a:latin typeface="Times" charset="0"/>
              </a:rPr>
              <a:t> How do you seek harmony and cultivate diversity simultaneously? 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>
            <a:extLst>
              <a:ext uri="{FF2B5EF4-FFF2-40B4-BE49-F238E27FC236}">
                <a16:creationId xmlns:a16="http://schemas.microsoft.com/office/drawing/2014/main" id="{0B6532C5-C419-672C-B745-C1AC017B15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0B79D7B-6BD5-FC8A-B40A-3E4B348E2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Planning vrs. Spontaneity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A45CF8E-7818-687A-0915-A54A96461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5334000"/>
          </a:xfrm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Dilemma 4: Planning versus Spontaneity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seek organization and planning to deal efficiently with routine problems.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encourage spontaneity to deal with unique problems.</a:t>
            </a:r>
          </a:p>
          <a:p>
            <a:pPr lvl="2" eaLnBrk="1" hangingPunct="1"/>
            <a:endParaRPr lang="en-US" altLang="en-US" sz="2800">
              <a:latin typeface="Times" charset="0"/>
            </a:endParaRPr>
          </a:p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Challenge</a:t>
            </a:r>
            <a:r>
              <a:rPr lang="en-US" altLang="en-US" sz="2800">
                <a:latin typeface="Times" charset="0"/>
              </a:rPr>
              <a:t>: What is the right balance between planning and spontaneity? That is,  how can you structure for innovation and creativity?</a:t>
            </a:r>
          </a:p>
          <a:p>
            <a:pPr lvl="2" eaLnBrk="1" hangingPunct="1"/>
            <a:endParaRPr lang="en-US" altLang="en-US" sz="2800">
              <a:latin typeface="Times" charset="0"/>
            </a:endParaRPr>
          </a:p>
          <a:p>
            <a:pPr lvl="2" eaLnBrk="1" hangingPunct="1"/>
            <a:endParaRPr lang="en-US" altLang="en-US">
              <a:latin typeface="Times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>
            <a:extLst>
              <a:ext uri="{FF2B5EF4-FFF2-40B4-BE49-F238E27FC236}">
                <a16:creationId xmlns:a16="http://schemas.microsoft.com/office/drawing/2014/main" id="{A5AB03C5-8739-C418-BAA2-CF9E1407D0C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7490DE2E-6B75-4469-9AA6-B045C7B46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829800" cy="1219200"/>
          </a:xfrm>
        </p:spPr>
        <p:txBody>
          <a:bodyPr/>
          <a:lstStyle/>
          <a:p>
            <a:pPr eaLnBrk="1" hangingPunct="1"/>
            <a:r>
              <a:rPr lang="en-US" altLang="en-US"/>
              <a:t>Coordination vrs.Communication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83E0A05-8A28-2B96-2C02-2146B0DE9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638800"/>
          </a:xfrm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Dilemma 5: Coordination versus Communication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need coordination for efficient goal accomplishment.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need open communication both to create innovation as well to monitor efficiency.</a:t>
            </a:r>
          </a:p>
          <a:p>
            <a:pPr lvl="2" eaLnBrk="1" hangingPunct="1"/>
            <a:endParaRPr lang="en-US" altLang="en-US" sz="2800">
              <a:latin typeface="Times" charset="0"/>
            </a:endParaRPr>
          </a:p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Challenge</a:t>
            </a:r>
            <a:r>
              <a:rPr lang="en-US" altLang="en-US" sz="2800">
                <a:latin typeface="Times" charset="0"/>
              </a:rPr>
              <a:t>: How do you limit the complications of open communication while simultaneously maintaining efficient coordination?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>
            <a:extLst>
              <a:ext uri="{FF2B5EF4-FFF2-40B4-BE49-F238E27FC236}">
                <a16:creationId xmlns:a16="http://schemas.microsoft.com/office/drawing/2014/main" id="{048DFF95-7FF5-A666-DB76-435162404B3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Hoy, 2006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0A8A7F0-F959-0B2E-0452-4273F1A4F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/>
              <a:t>Openness vrs. Integration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706CB1B-8008-FBE5-F7C0-07C22AEDC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001000" cy="5715000"/>
          </a:xfrm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Dilemma 6: Openness versus Integration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seek openness to develop the creativity to solve organizational problems.</a:t>
            </a:r>
          </a:p>
          <a:p>
            <a:pPr lvl="2" eaLnBrk="1" hangingPunct="1"/>
            <a:r>
              <a:rPr lang="en-US" altLang="en-US" sz="2800">
                <a:latin typeface="Times" charset="0"/>
              </a:rPr>
              <a:t>Leaders promote integration for efficient functioning of the organization as a whole.</a:t>
            </a:r>
          </a:p>
          <a:p>
            <a:pPr lvl="2" eaLnBrk="1" hangingPunct="1"/>
            <a:endParaRPr lang="en-US" altLang="en-US" sz="2800">
              <a:latin typeface="Times" charset="0"/>
            </a:endParaRPr>
          </a:p>
          <a:p>
            <a:pPr lvl="2" eaLnBrk="1" hangingPunct="1">
              <a:buFontTx/>
              <a:buNone/>
            </a:pPr>
            <a:r>
              <a:rPr lang="en-US" altLang="en-US" sz="2800" b="1">
                <a:latin typeface="Times" charset="0"/>
              </a:rPr>
              <a:t>Challenge</a:t>
            </a:r>
            <a:r>
              <a:rPr lang="en-US" altLang="en-US" sz="2800">
                <a:latin typeface="Times" charset="0"/>
              </a:rPr>
              <a:t>: Find the appropriate balance between openness and the integration of the whole.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778</Words>
  <Application>Microsoft Macintosh PowerPoint</Application>
  <PresentationFormat>On-screen Show (4:3)</PresentationFormat>
  <Paragraphs>114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ＭＳ Ｐゴシック</vt:lpstr>
      <vt:lpstr>Times</vt:lpstr>
      <vt:lpstr>ヒラギノ角ゴ Pro W3</vt:lpstr>
      <vt:lpstr>Osaka</vt:lpstr>
      <vt:lpstr>Times New Roman</vt:lpstr>
      <vt:lpstr>Symbol</vt:lpstr>
      <vt:lpstr>Blank Presentation</vt:lpstr>
      <vt:lpstr>Dilemmas of Leadership</vt:lpstr>
      <vt:lpstr>What is a Dilemma?</vt:lpstr>
      <vt:lpstr> </vt:lpstr>
      <vt:lpstr>Control versus Autonomy</vt:lpstr>
      <vt:lpstr>Consistency vrs. Ambiguity</vt:lpstr>
      <vt:lpstr>Unity versus Diversity</vt:lpstr>
      <vt:lpstr>Planning vrs. Spontaneity</vt:lpstr>
      <vt:lpstr>Coordination vrs.Communication</vt:lpstr>
      <vt:lpstr>Openness vrs. Integration</vt:lpstr>
      <vt:lpstr>_x0004_Stability versus Change</vt:lpstr>
      <vt:lpstr>Faces of Order</vt:lpstr>
      <vt:lpstr>Faces of Freedom</vt:lpstr>
      <vt:lpstr>Order versus Freedom</vt:lpstr>
      <vt:lpstr>Conclusion on Order and Freedom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Dilemmas of Leadership</dc:title>
  <dc:creator>Hoy, Wayne</dc:creator>
  <cp:lastModifiedBy>Microsoft Office User</cp:lastModifiedBy>
  <cp:revision>47</cp:revision>
  <dcterms:created xsi:type="dcterms:W3CDTF">2006-07-04T16:33:03Z</dcterms:created>
  <dcterms:modified xsi:type="dcterms:W3CDTF">2023-06-27T17:15:38Z</dcterms:modified>
</cp:coreProperties>
</file>